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notesSlides/notesSlide30.xml" ContentType="application/vnd.openxmlformats-officedocument.presentationml.notesSlide+xml"/>
  <Override PartName="/ppt/tags/tag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7" r:id="rId6"/>
    <p:sldMasterId id="2147483681" r:id="rId7"/>
    <p:sldMasterId id="2147483684" r:id="rId8"/>
    <p:sldMasterId id="2147483688" r:id="rId9"/>
    <p:sldMasterId id="2147483706" r:id="rId10"/>
    <p:sldMasterId id="2147483728" r:id="rId11"/>
    <p:sldMasterId id="2147483745" r:id="rId12"/>
    <p:sldMasterId id="2147483749" r:id="rId13"/>
    <p:sldMasterId id="2147483752" r:id="rId14"/>
  </p:sldMasterIdLst>
  <p:notesMasterIdLst>
    <p:notesMasterId r:id="rId53"/>
  </p:notesMasterIdLst>
  <p:sldIdLst>
    <p:sldId id="342" r:id="rId15"/>
    <p:sldId id="502" r:id="rId16"/>
    <p:sldId id="448" r:id="rId17"/>
    <p:sldId id="1085" r:id="rId18"/>
    <p:sldId id="261" r:id="rId19"/>
    <p:sldId id="380" r:id="rId20"/>
    <p:sldId id="2813" r:id="rId21"/>
    <p:sldId id="379" r:id="rId22"/>
    <p:sldId id="505" r:id="rId23"/>
    <p:sldId id="378" r:id="rId24"/>
    <p:sldId id="1058" r:id="rId25"/>
    <p:sldId id="504" r:id="rId26"/>
    <p:sldId id="299" r:id="rId27"/>
    <p:sldId id="1029" r:id="rId28"/>
    <p:sldId id="266" r:id="rId29"/>
    <p:sldId id="2814" r:id="rId30"/>
    <p:sldId id="295" r:id="rId31"/>
    <p:sldId id="1087" r:id="rId32"/>
    <p:sldId id="297" r:id="rId33"/>
    <p:sldId id="2798" r:id="rId34"/>
    <p:sldId id="2799" r:id="rId35"/>
    <p:sldId id="2812" r:id="rId36"/>
    <p:sldId id="1262" r:id="rId37"/>
    <p:sldId id="1265" r:id="rId38"/>
    <p:sldId id="1266" r:id="rId39"/>
    <p:sldId id="2810" r:id="rId40"/>
    <p:sldId id="2811" r:id="rId41"/>
    <p:sldId id="272" r:id="rId42"/>
    <p:sldId id="2809" r:id="rId43"/>
    <p:sldId id="485" r:id="rId44"/>
    <p:sldId id="474" r:id="rId45"/>
    <p:sldId id="478" r:id="rId46"/>
    <p:sldId id="496" r:id="rId47"/>
    <p:sldId id="497" r:id="rId48"/>
    <p:sldId id="269" r:id="rId49"/>
    <p:sldId id="1355" r:id="rId50"/>
    <p:sldId id="281" r:id="rId51"/>
    <p:sldId id="107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F367BD-64C7-3BB5-D11C-0F1E39A26AAE}" v="143" dt="2024-03-15T22:37:22.394"/>
    <p1510:client id="{42E39577-6888-ED82-D811-CD180F0B78BC}" v="9" dt="2024-03-16T04:15:18.077"/>
    <p1510:client id="{58C11E5E-9C0F-482F-B526-DCC98174B878}" v="44" dt="2024-03-16T14:37:10.008"/>
    <p1510:client id="{8A3B1CF6-B556-4A7E-1D9C-100AE5310A38}" v="160" dt="2024-03-15T22:25:54.131"/>
    <p1510:client id="{9A92292A-D767-435D-9FB7-152F565CC135}" v="168" dt="2024-03-15T23:09:28.304"/>
    <p1510:client id="{DD6326B5-611E-62F9-6E98-84EF28435E39}" v="2" dt="2024-03-15T22:46:05.4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https://youthguidance.sharepoint.com/teams/EvaluationQualityImprovementTeam/Shared%20Documents/2023%20Agency%20Evaluation/Programs/WOW/Reports/WOW_year-to-year_Assessments_Graphs_thru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youthguidance.sharepoint.com/teams/EvaluationQualityImprovementTeam/Shared%20Documents/2023%20Agency%20Evaluation/Programs/WOW/Reports/WOW_year-to-year_Assessments_Graphs_thru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youthguidance.sharepoint.com/teams/EvaluationQualityImprovementTeam/Shared%20Documents/2023%20Agency%20Evaluation/Programs/WOW/Reports/WOW_year-to-year_Assessments_Graphs_thru2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youthguidance.sharepoint.com/teams/EvaluationQualityImprovementTeam/Shared%20Documents/2023%20Agency%20Evaluation/Programs/WOW/Reports/WOW_year-to-year_Assessments_Graphs_thru23.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a:t>PTSD</a:t>
            </a:r>
            <a:r>
              <a:rPr lang="en-US" sz="2400" b="1" baseline="0"/>
              <a:t> Symptoms</a:t>
            </a:r>
            <a:endParaRPr lang="en-US" sz="24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'[WOW_year-to-year_Assessments_Graphs_thru23.xlsx]KC22-23 pre-post'!$C$21</c:f>
              <c:strCache>
                <c:ptCount val="1"/>
                <c:pt idx="0">
                  <c:v>SY23 (n = 94)</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'[WOW_year-to-year_Assessments_Graphs_thru23.xlsx]KC22-23 pre-post'!$A$22:$A$24</c:f>
              <c:strCache>
                <c:ptCount val="3"/>
                <c:pt idx="0">
                  <c:v>% Clinical Range for Trauma at Baseline</c:v>
                </c:pt>
                <c:pt idx="1">
                  <c:v>% Starting in Clinical who Improved</c:v>
                </c:pt>
                <c:pt idx="2">
                  <c:v>% Starting in Clinical who moved to sub-clinical</c:v>
                </c:pt>
              </c:strCache>
            </c:strRef>
          </c:cat>
          <c:val>
            <c:numRef>
              <c:f>'[WOW_year-to-year_Assessments_Graphs_thru23.xlsx]KC22-23 pre-post'!$C$22:$C$24</c:f>
              <c:numCache>
                <c:formatCode>0%</c:formatCode>
                <c:ptCount val="3"/>
                <c:pt idx="0">
                  <c:v>0.73899999999999999</c:v>
                </c:pt>
                <c:pt idx="1">
                  <c:v>0.64</c:v>
                </c:pt>
                <c:pt idx="2">
                  <c:v>0.18</c:v>
                </c:pt>
              </c:numCache>
            </c:numRef>
          </c:val>
          <c:extLst>
            <c:ext xmlns:c16="http://schemas.microsoft.com/office/drawing/2014/chart" uri="{C3380CC4-5D6E-409C-BE32-E72D297353CC}">
              <c16:uniqueId val="{00000000-8F1C-4C57-996B-97579E4A9612}"/>
            </c:ext>
          </c:extLst>
        </c:ser>
        <c:dLbls>
          <c:showLegendKey val="0"/>
          <c:showVal val="0"/>
          <c:showCatName val="0"/>
          <c:showSerName val="0"/>
          <c:showPercent val="0"/>
          <c:showBubbleSize val="0"/>
        </c:dLbls>
        <c:gapWidth val="99"/>
        <c:overlap val="-15"/>
        <c:axId val="1289749232"/>
        <c:axId val="902293040"/>
        <c:extLst/>
      </c:barChart>
      <c:catAx>
        <c:axId val="128974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902293040"/>
        <c:crosses val="autoZero"/>
        <c:auto val="1"/>
        <c:lblAlgn val="ctr"/>
        <c:lblOffset val="100"/>
        <c:noMultiLvlLbl val="0"/>
      </c:catAx>
      <c:valAx>
        <c:axId val="902293040"/>
        <c:scaling>
          <c:orientation val="minMax"/>
        </c:scaling>
        <c:delete val="1"/>
        <c:axPos val="l"/>
        <c:numFmt formatCode="0%" sourceLinked="1"/>
        <c:majorTickMark val="none"/>
        <c:minorTickMark val="none"/>
        <c:tickLblPos val="nextTo"/>
        <c:crossAx val="1289749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484A42"/>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a:t>Depression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'[WOW_year-to-year_Assessments_Graphs_thru23.xlsx]KC22-23 pre-post'!$C$27</c:f>
              <c:strCache>
                <c:ptCount val="1"/>
                <c:pt idx="0">
                  <c:v>SY23</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'[WOW_year-to-year_Assessments_Graphs_thru23.xlsx]KC22-23 pre-post'!$A$28:$A$30</c:f>
              <c:strCache>
                <c:ptCount val="3"/>
                <c:pt idx="0">
                  <c:v>% Clinical Range for Depression at Baseline</c:v>
                </c:pt>
                <c:pt idx="1">
                  <c:v>% Starting in Clinical who Improved</c:v>
                </c:pt>
                <c:pt idx="2">
                  <c:v>% Starting in Clinical who moved to sub-clinical</c:v>
                </c:pt>
              </c:strCache>
            </c:strRef>
          </c:cat>
          <c:val>
            <c:numRef>
              <c:f>'[WOW_year-to-year_Assessments_Graphs_thru23.xlsx]KC22-23 pre-post'!$C$28:$C$30</c:f>
              <c:numCache>
                <c:formatCode>0%</c:formatCode>
                <c:ptCount val="3"/>
                <c:pt idx="0">
                  <c:v>0.5</c:v>
                </c:pt>
                <c:pt idx="1">
                  <c:v>0.65700000000000003</c:v>
                </c:pt>
                <c:pt idx="2">
                  <c:v>0.2</c:v>
                </c:pt>
              </c:numCache>
            </c:numRef>
          </c:val>
          <c:extLst>
            <c:ext xmlns:c16="http://schemas.microsoft.com/office/drawing/2014/chart" uri="{C3380CC4-5D6E-409C-BE32-E72D297353CC}">
              <c16:uniqueId val="{00000000-CD70-4B67-8610-BD333B306306}"/>
            </c:ext>
          </c:extLst>
        </c:ser>
        <c:dLbls>
          <c:showLegendKey val="0"/>
          <c:showVal val="0"/>
          <c:showCatName val="0"/>
          <c:showSerName val="0"/>
          <c:showPercent val="0"/>
          <c:showBubbleSize val="0"/>
        </c:dLbls>
        <c:gapWidth val="99"/>
        <c:overlap val="-15"/>
        <c:axId val="1289749232"/>
        <c:axId val="902293040"/>
        <c:extLst/>
      </c:barChart>
      <c:catAx>
        <c:axId val="128974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902293040"/>
        <c:crosses val="autoZero"/>
        <c:auto val="1"/>
        <c:lblAlgn val="ctr"/>
        <c:lblOffset val="100"/>
        <c:noMultiLvlLbl val="0"/>
      </c:catAx>
      <c:valAx>
        <c:axId val="902293040"/>
        <c:scaling>
          <c:orientation val="minMax"/>
        </c:scaling>
        <c:delete val="1"/>
        <c:axPos val="l"/>
        <c:numFmt formatCode="0%" sourceLinked="1"/>
        <c:majorTickMark val="none"/>
        <c:minorTickMark val="none"/>
        <c:tickLblPos val="nextTo"/>
        <c:crossAx val="1289749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a:t>Social Anxiety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'[WOW_year-to-year_Assessments_Graphs_thru23.xlsx]KC22-23 pre-post'!$C$39</c:f>
              <c:strCache>
                <c:ptCount val="1"/>
                <c:pt idx="0">
                  <c:v>SY23</c:v>
                </c:pt>
              </c:strCache>
            </c:strRef>
          </c:tx>
          <c:spPr>
            <a:solidFill>
              <a:schemeClr val="accent6">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'[WOW_year-to-year_Assessments_Graphs_thru23.xlsx]KC22-23 pre-post'!$A$40:$A$42</c:f>
              <c:strCache>
                <c:ptCount val="3"/>
                <c:pt idx="0">
                  <c:v>% Clinical Range for Generalized Anxiety at Baseline</c:v>
                </c:pt>
                <c:pt idx="1">
                  <c:v>% Starting in Clinical who Improved</c:v>
                </c:pt>
                <c:pt idx="2">
                  <c:v>% Starting in Clinical who moved to sub-clinical</c:v>
                </c:pt>
              </c:strCache>
            </c:strRef>
          </c:cat>
          <c:val>
            <c:numRef>
              <c:f>'[WOW_year-to-year_Assessments_Graphs_thru23.xlsx]KC22-23 pre-post'!$C$40:$C$42</c:f>
              <c:numCache>
                <c:formatCode>0%</c:formatCode>
                <c:ptCount val="3"/>
                <c:pt idx="0">
                  <c:v>0.70199999999999996</c:v>
                </c:pt>
                <c:pt idx="1">
                  <c:v>0.63500000000000001</c:v>
                </c:pt>
                <c:pt idx="2">
                  <c:v>9.6000000000000002E-2</c:v>
                </c:pt>
              </c:numCache>
            </c:numRef>
          </c:val>
          <c:extLst>
            <c:ext xmlns:c16="http://schemas.microsoft.com/office/drawing/2014/chart" uri="{C3380CC4-5D6E-409C-BE32-E72D297353CC}">
              <c16:uniqueId val="{00000000-0EC3-4243-BC70-07AC52415254}"/>
            </c:ext>
          </c:extLst>
        </c:ser>
        <c:dLbls>
          <c:showLegendKey val="0"/>
          <c:showVal val="0"/>
          <c:showCatName val="0"/>
          <c:showSerName val="0"/>
          <c:showPercent val="0"/>
          <c:showBubbleSize val="0"/>
        </c:dLbls>
        <c:gapWidth val="99"/>
        <c:overlap val="-15"/>
        <c:axId val="1289749232"/>
        <c:axId val="902293040"/>
        <c:extLst/>
      </c:barChart>
      <c:catAx>
        <c:axId val="128974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902293040"/>
        <c:crosses val="autoZero"/>
        <c:auto val="1"/>
        <c:lblAlgn val="ctr"/>
        <c:lblOffset val="100"/>
        <c:noMultiLvlLbl val="0"/>
      </c:catAx>
      <c:valAx>
        <c:axId val="902293040"/>
        <c:scaling>
          <c:orientation val="minMax"/>
        </c:scaling>
        <c:delete val="1"/>
        <c:axPos val="l"/>
        <c:numFmt formatCode="0%" sourceLinked="1"/>
        <c:majorTickMark val="none"/>
        <c:minorTickMark val="none"/>
        <c:tickLblPos val="nextTo"/>
        <c:crossAx val="1289749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a:t>Generalized Anxiety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'[WOW_year-to-year_Assessments_Graphs_thru23.xlsx]KC22-23 pre-post'!$C$39</c:f>
              <c:strCache>
                <c:ptCount val="1"/>
                <c:pt idx="0">
                  <c:v>SY23</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'[WOW_year-to-year_Assessments_Graphs_thru23.xlsx]KC22-23 pre-post'!$A$40:$A$42</c:f>
              <c:strCache>
                <c:ptCount val="3"/>
                <c:pt idx="0">
                  <c:v>% Clinical Range for Generalized Anxiety at Baseline</c:v>
                </c:pt>
                <c:pt idx="1">
                  <c:v>% Starting in Clinical who Improved</c:v>
                </c:pt>
                <c:pt idx="2">
                  <c:v>% Starting in Clinical who moved to sub-clinical</c:v>
                </c:pt>
              </c:strCache>
            </c:strRef>
          </c:cat>
          <c:val>
            <c:numRef>
              <c:f>'[WOW_year-to-year_Assessments_Graphs_thru23.xlsx]KC22-23 pre-post'!$C$40:$C$42</c:f>
              <c:numCache>
                <c:formatCode>0%</c:formatCode>
                <c:ptCount val="3"/>
                <c:pt idx="0">
                  <c:v>0.70199999999999996</c:v>
                </c:pt>
                <c:pt idx="1">
                  <c:v>0.63500000000000001</c:v>
                </c:pt>
                <c:pt idx="2">
                  <c:v>9.6000000000000002E-2</c:v>
                </c:pt>
              </c:numCache>
            </c:numRef>
          </c:val>
          <c:extLst>
            <c:ext xmlns:c16="http://schemas.microsoft.com/office/drawing/2014/chart" uri="{C3380CC4-5D6E-409C-BE32-E72D297353CC}">
              <c16:uniqueId val="{00000000-6A4E-4C7C-80C1-6925B14B9F5D}"/>
            </c:ext>
          </c:extLst>
        </c:ser>
        <c:dLbls>
          <c:showLegendKey val="0"/>
          <c:showVal val="0"/>
          <c:showCatName val="0"/>
          <c:showSerName val="0"/>
          <c:showPercent val="0"/>
          <c:showBubbleSize val="0"/>
        </c:dLbls>
        <c:gapWidth val="99"/>
        <c:overlap val="-15"/>
        <c:axId val="1289749232"/>
        <c:axId val="902293040"/>
        <c:extLst/>
      </c:barChart>
      <c:catAx>
        <c:axId val="128974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902293040"/>
        <c:crosses val="autoZero"/>
        <c:auto val="1"/>
        <c:lblAlgn val="ctr"/>
        <c:lblOffset val="100"/>
        <c:noMultiLvlLbl val="0"/>
      </c:catAx>
      <c:valAx>
        <c:axId val="902293040"/>
        <c:scaling>
          <c:orientation val="minMax"/>
        </c:scaling>
        <c:delete val="1"/>
        <c:axPos val="l"/>
        <c:numFmt formatCode="0%" sourceLinked="1"/>
        <c:majorTickMark val="none"/>
        <c:minorTickMark val="none"/>
        <c:tickLblPos val="nextTo"/>
        <c:crossAx val="1289749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6F5E46-8BB1-43E3-ACF9-9BD6BA7302C3}" type="doc">
      <dgm:prSet loTypeId="urn:microsoft.com/office/officeart/2005/8/layout/hProcess9" loCatId="process" qsTypeId="urn:microsoft.com/office/officeart/2005/8/quickstyle/simple1" qsCatId="simple" csTypeId="urn:microsoft.com/office/officeart/2005/8/colors/accent2_2" csCatId="accent2" phldr="1"/>
      <dgm:spPr/>
    </dgm:pt>
    <dgm:pt modelId="{009354CC-E94F-432A-A5F1-00D895FEBFDE}">
      <dgm:prSet phldrT="[Text]"/>
      <dgm:spPr/>
      <dgm:t>
        <a:bodyPr/>
        <a:lstStyle/>
        <a:p>
          <a:r>
            <a:rPr lang="en-US" b="1" dirty="0"/>
            <a:t>2011: 1</a:t>
          </a:r>
          <a:r>
            <a:rPr lang="en-US" b="1" baseline="30000" dirty="0"/>
            <a:t>st</a:t>
          </a:r>
          <a:r>
            <a:rPr lang="en-US" b="1" dirty="0"/>
            <a:t> Launch</a:t>
          </a:r>
        </a:p>
        <a:p>
          <a:r>
            <a:rPr lang="en-US" dirty="0"/>
            <a:t>6 clinicians serve 200 girls and young women</a:t>
          </a:r>
        </a:p>
        <a:p>
          <a:endParaRPr lang="en-US" dirty="0"/>
        </a:p>
        <a:p>
          <a:r>
            <a:rPr lang="en-US" i="1" dirty="0"/>
            <a:t>Formalizing Curriculum</a:t>
          </a:r>
        </a:p>
      </dgm:t>
    </dgm:pt>
    <dgm:pt modelId="{D51C6231-6812-4C14-8A7A-698D7FC42D21}" type="parTrans" cxnId="{C90342D4-A78D-40D9-8551-9215EBB70D1D}">
      <dgm:prSet/>
      <dgm:spPr/>
      <dgm:t>
        <a:bodyPr/>
        <a:lstStyle/>
        <a:p>
          <a:endParaRPr lang="en-US"/>
        </a:p>
      </dgm:t>
    </dgm:pt>
    <dgm:pt modelId="{7E7EFC8B-31E1-431B-9ECA-AD57F0F63B05}" type="sibTrans" cxnId="{C90342D4-A78D-40D9-8551-9215EBB70D1D}">
      <dgm:prSet/>
      <dgm:spPr/>
      <dgm:t>
        <a:bodyPr/>
        <a:lstStyle/>
        <a:p>
          <a:endParaRPr lang="en-US"/>
        </a:p>
      </dgm:t>
    </dgm:pt>
    <dgm:pt modelId="{74488DCF-6BA8-4F91-AACE-1C2DCEEE762F}">
      <dgm:prSet phldrT="[Text]"/>
      <dgm:spPr/>
      <dgm:t>
        <a:bodyPr/>
        <a:lstStyle/>
        <a:p>
          <a:r>
            <a:rPr lang="en-US" b="1" dirty="0"/>
            <a:t>2015, 2017: Formative Evaluation</a:t>
          </a:r>
        </a:p>
        <a:p>
          <a:r>
            <a:rPr lang="en-US" dirty="0"/>
            <a:t>Community-based participatory research</a:t>
          </a:r>
        </a:p>
        <a:p>
          <a:r>
            <a:rPr lang="en-US" i="1" dirty="0"/>
            <a:t>Evaluation &amp; Program Planning</a:t>
          </a:r>
        </a:p>
      </dgm:t>
    </dgm:pt>
    <dgm:pt modelId="{F8AAE945-8494-40E9-9DE9-FA28CC92E72C}" type="parTrans" cxnId="{DF513A23-B08E-4C4C-8C11-A9D249AF24C3}">
      <dgm:prSet/>
      <dgm:spPr/>
      <dgm:t>
        <a:bodyPr/>
        <a:lstStyle/>
        <a:p>
          <a:endParaRPr lang="en-US"/>
        </a:p>
      </dgm:t>
    </dgm:pt>
    <dgm:pt modelId="{D36AC0CA-7BCF-40E5-A82A-1750C1095E9A}" type="sibTrans" cxnId="{DF513A23-B08E-4C4C-8C11-A9D249AF24C3}">
      <dgm:prSet/>
      <dgm:spPr/>
      <dgm:t>
        <a:bodyPr/>
        <a:lstStyle/>
        <a:p>
          <a:endParaRPr lang="en-US"/>
        </a:p>
      </dgm:t>
    </dgm:pt>
    <dgm:pt modelId="{B0F17206-A48A-42AD-B327-36FC4B280E4B}">
      <dgm:prSet phldrT="[Text]" phldr="0"/>
      <dgm:spPr/>
      <dgm:t>
        <a:bodyPr/>
        <a:lstStyle/>
        <a:p>
          <a:pPr rtl="0"/>
          <a:r>
            <a:rPr lang="en-US" b="1" dirty="0">
              <a:latin typeface="Trebuchet MS" panose="020B0603020202020204"/>
            </a:rPr>
            <a:t>2018, 2019: Impact Evaluation</a:t>
          </a:r>
        </a:p>
        <a:p>
          <a:pPr rtl="0"/>
          <a:r>
            <a:rPr lang="en-US" b="0" dirty="0">
              <a:latin typeface="Trebuchet MS" panose="020B0603020202020204"/>
            </a:rPr>
            <a:t>Randomized Control Trial</a:t>
          </a:r>
        </a:p>
        <a:p>
          <a:pPr rtl="0"/>
          <a:r>
            <a:rPr lang="en-US" b="0" dirty="0">
              <a:latin typeface="Trebuchet MS" panose="020B0603020202020204"/>
            </a:rPr>
            <a:t>with Urban Lab from UIC</a:t>
          </a:r>
        </a:p>
      </dgm:t>
    </dgm:pt>
    <dgm:pt modelId="{A098E939-A6D1-46C0-B588-31A74028C06C}" type="parTrans" cxnId="{833D1FAD-D2E6-4E21-AAD1-C9C6745036B0}">
      <dgm:prSet/>
      <dgm:spPr/>
      <dgm:t>
        <a:bodyPr/>
        <a:lstStyle/>
        <a:p>
          <a:endParaRPr lang="en-US"/>
        </a:p>
      </dgm:t>
    </dgm:pt>
    <dgm:pt modelId="{2F4058A5-82A4-44CC-9D4F-DD9D0BB16801}" type="sibTrans" cxnId="{833D1FAD-D2E6-4E21-AAD1-C9C6745036B0}">
      <dgm:prSet/>
      <dgm:spPr/>
      <dgm:t>
        <a:bodyPr/>
        <a:lstStyle/>
        <a:p>
          <a:endParaRPr lang="en-US"/>
        </a:p>
      </dgm:t>
    </dgm:pt>
    <dgm:pt modelId="{D3792DA4-E4BA-4DB4-A35D-7D9091C7CD7D}">
      <dgm:prSet phldr="0"/>
      <dgm:spPr/>
      <dgm:t>
        <a:bodyPr/>
        <a:lstStyle/>
        <a:p>
          <a:r>
            <a:rPr lang="en-US" b="1" dirty="0">
              <a:solidFill>
                <a:schemeClr val="bg1"/>
              </a:solidFill>
              <a:latin typeface="+mn-lt"/>
              <a:ea typeface="Calibri"/>
              <a:cs typeface="Calibri"/>
            </a:rPr>
            <a:t>2023: Impact Report</a:t>
          </a:r>
        </a:p>
        <a:p>
          <a:r>
            <a:rPr lang="en-US" dirty="0">
              <a:solidFill>
                <a:schemeClr val="bg1"/>
              </a:solidFill>
              <a:latin typeface="+mn-lt"/>
              <a:ea typeface="Calibri"/>
              <a:cs typeface="Calibri"/>
            </a:rPr>
            <a:t>Final impact report published</a:t>
          </a:r>
          <a:endParaRPr lang="en-US" dirty="0">
            <a:solidFill>
              <a:schemeClr val="bg1"/>
            </a:solidFill>
            <a:latin typeface="+mn-lt"/>
          </a:endParaRPr>
        </a:p>
      </dgm:t>
    </dgm:pt>
    <dgm:pt modelId="{2A8DE4A6-6462-4DE5-A58E-E0C184894E97}" type="parTrans" cxnId="{FD6C39D3-B494-4AA1-B022-90D5BE646F3B}">
      <dgm:prSet/>
      <dgm:spPr/>
      <dgm:t>
        <a:bodyPr/>
        <a:lstStyle/>
        <a:p>
          <a:endParaRPr lang="en-US"/>
        </a:p>
      </dgm:t>
    </dgm:pt>
    <dgm:pt modelId="{E5F20F58-AD16-4F80-BF0D-4A26DD4FA53E}" type="sibTrans" cxnId="{FD6C39D3-B494-4AA1-B022-90D5BE646F3B}">
      <dgm:prSet/>
      <dgm:spPr/>
      <dgm:t>
        <a:bodyPr/>
        <a:lstStyle/>
        <a:p>
          <a:endParaRPr lang="en-US"/>
        </a:p>
      </dgm:t>
    </dgm:pt>
    <dgm:pt modelId="{DBB58898-A03B-492D-A9EA-FC1DFE8AFA70}" type="pres">
      <dgm:prSet presAssocID="{076F5E46-8BB1-43E3-ACF9-9BD6BA7302C3}" presName="CompostProcess" presStyleCnt="0">
        <dgm:presLayoutVars>
          <dgm:dir/>
          <dgm:resizeHandles val="exact"/>
        </dgm:presLayoutVars>
      </dgm:prSet>
      <dgm:spPr/>
    </dgm:pt>
    <dgm:pt modelId="{7173FA3E-0B0C-4D71-AD8B-C8667B18A7C1}" type="pres">
      <dgm:prSet presAssocID="{076F5E46-8BB1-43E3-ACF9-9BD6BA7302C3}" presName="arrow" presStyleLbl="bgShp" presStyleIdx="0" presStyleCnt="1"/>
      <dgm:spPr/>
    </dgm:pt>
    <dgm:pt modelId="{227FB16D-3676-4D76-A171-67EA75D37616}" type="pres">
      <dgm:prSet presAssocID="{076F5E46-8BB1-43E3-ACF9-9BD6BA7302C3}" presName="linearProcess" presStyleCnt="0"/>
      <dgm:spPr/>
    </dgm:pt>
    <dgm:pt modelId="{DB1A3135-EF7D-4719-9219-E495029FD42A}" type="pres">
      <dgm:prSet presAssocID="{009354CC-E94F-432A-A5F1-00D895FEBFDE}" presName="textNode" presStyleLbl="node1" presStyleIdx="0" presStyleCnt="4">
        <dgm:presLayoutVars>
          <dgm:bulletEnabled val="1"/>
        </dgm:presLayoutVars>
      </dgm:prSet>
      <dgm:spPr/>
    </dgm:pt>
    <dgm:pt modelId="{638B597F-F348-4662-8B3C-6DCCF67AF555}" type="pres">
      <dgm:prSet presAssocID="{7E7EFC8B-31E1-431B-9ECA-AD57F0F63B05}" presName="sibTrans" presStyleCnt="0"/>
      <dgm:spPr/>
    </dgm:pt>
    <dgm:pt modelId="{DF75E500-6EDC-4AC3-BF5F-7D003D9383CF}" type="pres">
      <dgm:prSet presAssocID="{74488DCF-6BA8-4F91-AACE-1C2DCEEE762F}" presName="textNode" presStyleLbl="node1" presStyleIdx="1" presStyleCnt="4">
        <dgm:presLayoutVars>
          <dgm:bulletEnabled val="1"/>
        </dgm:presLayoutVars>
      </dgm:prSet>
      <dgm:spPr/>
    </dgm:pt>
    <dgm:pt modelId="{8B438200-2CAE-48FF-B9CA-CF1F36CE1220}" type="pres">
      <dgm:prSet presAssocID="{D36AC0CA-7BCF-40E5-A82A-1750C1095E9A}" presName="sibTrans" presStyleCnt="0"/>
      <dgm:spPr/>
    </dgm:pt>
    <dgm:pt modelId="{3EED9934-FFFF-45EC-90F1-2620508E2BD9}" type="pres">
      <dgm:prSet presAssocID="{B0F17206-A48A-42AD-B327-36FC4B280E4B}" presName="textNode" presStyleLbl="node1" presStyleIdx="2" presStyleCnt="4">
        <dgm:presLayoutVars>
          <dgm:bulletEnabled val="1"/>
        </dgm:presLayoutVars>
      </dgm:prSet>
      <dgm:spPr/>
    </dgm:pt>
    <dgm:pt modelId="{A3BFAC29-1D43-423F-9C43-48A914E1E5C3}" type="pres">
      <dgm:prSet presAssocID="{2F4058A5-82A4-44CC-9D4F-DD9D0BB16801}" presName="sibTrans" presStyleCnt="0"/>
      <dgm:spPr/>
    </dgm:pt>
    <dgm:pt modelId="{D398A134-1187-48E5-8184-FB936DF5CD9A}" type="pres">
      <dgm:prSet presAssocID="{D3792DA4-E4BA-4DB4-A35D-7D9091C7CD7D}" presName="textNode" presStyleLbl="node1" presStyleIdx="3" presStyleCnt="4">
        <dgm:presLayoutVars>
          <dgm:bulletEnabled val="1"/>
        </dgm:presLayoutVars>
      </dgm:prSet>
      <dgm:spPr/>
    </dgm:pt>
  </dgm:ptLst>
  <dgm:cxnLst>
    <dgm:cxn modelId="{824A2117-7E30-4D6E-A4D9-B4B09E4CC2FC}" type="presOf" srcId="{D3792DA4-E4BA-4DB4-A35D-7D9091C7CD7D}" destId="{D398A134-1187-48E5-8184-FB936DF5CD9A}" srcOrd="0" destOrd="0" presId="urn:microsoft.com/office/officeart/2005/8/layout/hProcess9"/>
    <dgm:cxn modelId="{DF513A23-B08E-4C4C-8C11-A9D249AF24C3}" srcId="{076F5E46-8BB1-43E3-ACF9-9BD6BA7302C3}" destId="{74488DCF-6BA8-4F91-AACE-1C2DCEEE762F}" srcOrd="1" destOrd="0" parTransId="{F8AAE945-8494-40E9-9DE9-FA28CC92E72C}" sibTransId="{D36AC0CA-7BCF-40E5-A82A-1750C1095E9A}"/>
    <dgm:cxn modelId="{FF95D535-593C-4965-B4A9-B49EA601431F}" type="presOf" srcId="{74488DCF-6BA8-4F91-AACE-1C2DCEEE762F}" destId="{DF75E500-6EDC-4AC3-BF5F-7D003D9383CF}" srcOrd="0" destOrd="0" presId="urn:microsoft.com/office/officeart/2005/8/layout/hProcess9"/>
    <dgm:cxn modelId="{833D1FAD-D2E6-4E21-AAD1-C9C6745036B0}" srcId="{076F5E46-8BB1-43E3-ACF9-9BD6BA7302C3}" destId="{B0F17206-A48A-42AD-B327-36FC4B280E4B}" srcOrd="2" destOrd="0" parTransId="{A098E939-A6D1-46C0-B588-31A74028C06C}" sibTransId="{2F4058A5-82A4-44CC-9D4F-DD9D0BB16801}"/>
    <dgm:cxn modelId="{FD6C39D3-B494-4AA1-B022-90D5BE646F3B}" srcId="{076F5E46-8BB1-43E3-ACF9-9BD6BA7302C3}" destId="{D3792DA4-E4BA-4DB4-A35D-7D9091C7CD7D}" srcOrd="3" destOrd="0" parTransId="{2A8DE4A6-6462-4DE5-A58E-E0C184894E97}" sibTransId="{E5F20F58-AD16-4F80-BF0D-4A26DD4FA53E}"/>
    <dgm:cxn modelId="{C90342D4-A78D-40D9-8551-9215EBB70D1D}" srcId="{076F5E46-8BB1-43E3-ACF9-9BD6BA7302C3}" destId="{009354CC-E94F-432A-A5F1-00D895FEBFDE}" srcOrd="0" destOrd="0" parTransId="{D51C6231-6812-4C14-8A7A-698D7FC42D21}" sibTransId="{7E7EFC8B-31E1-431B-9ECA-AD57F0F63B05}"/>
    <dgm:cxn modelId="{6455EDDC-AAE2-4D13-BF92-6FF0CB889C52}" type="presOf" srcId="{009354CC-E94F-432A-A5F1-00D895FEBFDE}" destId="{DB1A3135-EF7D-4719-9219-E495029FD42A}" srcOrd="0" destOrd="0" presId="urn:microsoft.com/office/officeart/2005/8/layout/hProcess9"/>
    <dgm:cxn modelId="{2B953CE1-5512-4F6E-9687-FF0994A0DEF5}" type="presOf" srcId="{B0F17206-A48A-42AD-B327-36FC4B280E4B}" destId="{3EED9934-FFFF-45EC-90F1-2620508E2BD9}" srcOrd="0" destOrd="0" presId="urn:microsoft.com/office/officeart/2005/8/layout/hProcess9"/>
    <dgm:cxn modelId="{38B72BE4-0B46-4DA8-889A-BAA8E52C706E}" type="presOf" srcId="{076F5E46-8BB1-43E3-ACF9-9BD6BA7302C3}" destId="{DBB58898-A03B-492D-A9EA-FC1DFE8AFA70}" srcOrd="0" destOrd="0" presId="urn:microsoft.com/office/officeart/2005/8/layout/hProcess9"/>
    <dgm:cxn modelId="{FDDDC365-2063-4966-847C-281A9B40E90B}" type="presParOf" srcId="{DBB58898-A03B-492D-A9EA-FC1DFE8AFA70}" destId="{7173FA3E-0B0C-4D71-AD8B-C8667B18A7C1}" srcOrd="0" destOrd="0" presId="urn:microsoft.com/office/officeart/2005/8/layout/hProcess9"/>
    <dgm:cxn modelId="{439220D4-1018-4A5E-B588-1F06C5362A52}" type="presParOf" srcId="{DBB58898-A03B-492D-A9EA-FC1DFE8AFA70}" destId="{227FB16D-3676-4D76-A171-67EA75D37616}" srcOrd="1" destOrd="0" presId="urn:microsoft.com/office/officeart/2005/8/layout/hProcess9"/>
    <dgm:cxn modelId="{048CD0B2-B2A0-4FC1-94FD-FF93FF49715F}" type="presParOf" srcId="{227FB16D-3676-4D76-A171-67EA75D37616}" destId="{DB1A3135-EF7D-4719-9219-E495029FD42A}" srcOrd="0" destOrd="0" presId="urn:microsoft.com/office/officeart/2005/8/layout/hProcess9"/>
    <dgm:cxn modelId="{6F7141EE-7C87-49B9-A325-E4E91FD3059E}" type="presParOf" srcId="{227FB16D-3676-4D76-A171-67EA75D37616}" destId="{638B597F-F348-4662-8B3C-6DCCF67AF555}" srcOrd="1" destOrd="0" presId="urn:microsoft.com/office/officeart/2005/8/layout/hProcess9"/>
    <dgm:cxn modelId="{7859FF61-C4F4-4264-962A-75C6A4AB426F}" type="presParOf" srcId="{227FB16D-3676-4D76-A171-67EA75D37616}" destId="{DF75E500-6EDC-4AC3-BF5F-7D003D9383CF}" srcOrd="2" destOrd="0" presId="urn:microsoft.com/office/officeart/2005/8/layout/hProcess9"/>
    <dgm:cxn modelId="{04B06402-7520-4AC7-A239-7639BA5DA46C}" type="presParOf" srcId="{227FB16D-3676-4D76-A171-67EA75D37616}" destId="{8B438200-2CAE-48FF-B9CA-CF1F36CE1220}" srcOrd="3" destOrd="0" presId="urn:microsoft.com/office/officeart/2005/8/layout/hProcess9"/>
    <dgm:cxn modelId="{568DDDA8-E4B5-422B-9E8A-9357CE883ADD}" type="presParOf" srcId="{227FB16D-3676-4D76-A171-67EA75D37616}" destId="{3EED9934-FFFF-45EC-90F1-2620508E2BD9}" srcOrd="4" destOrd="0" presId="urn:microsoft.com/office/officeart/2005/8/layout/hProcess9"/>
    <dgm:cxn modelId="{4311ECFE-59C6-441A-8D92-7CEAC162B0DE}" type="presParOf" srcId="{227FB16D-3676-4D76-A171-67EA75D37616}" destId="{A3BFAC29-1D43-423F-9C43-48A914E1E5C3}" srcOrd="5" destOrd="0" presId="urn:microsoft.com/office/officeart/2005/8/layout/hProcess9"/>
    <dgm:cxn modelId="{E343A208-2710-48F4-AA52-0D3ED48C3BE8}" type="presParOf" srcId="{227FB16D-3676-4D76-A171-67EA75D37616}" destId="{D398A134-1187-48E5-8184-FB936DF5CD9A}"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ADEB64-E47E-4150-9F30-B2EF953C42CA}" type="doc">
      <dgm:prSet loTypeId="urn:microsoft.com/office/officeart/2005/8/layout/list1" loCatId="list" qsTypeId="urn:microsoft.com/office/officeart/2005/8/quickstyle/simple4" qsCatId="simple" csTypeId="urn:microsoft.com/office/officeart/2005/8/colors/accent1_3" csCatId="accent1"/>
      <dgm:spPr/>
      <dgm:t>
        <a:bodyPr/>
        <a:lstStyle/>
        <a:p>
          <a:endParaRPr lang="en-US"/>
        </a:p>
      </dgm:t>
    </dgm:pt>
    <dgm:pt modelId="{33F746A8-5636-4F54-BC0C-9DF73C0E5386}">
      <dgm:prSet/>
      <dgm:spPr/>
      <dgm:t>
        <a:bodyPr/>
        <a:lstStyle/>
        <a:p>
          <a:r>
            <a:rPr lang="en-US"/>
            <a:t>Values </a:t>
          </a:r>
        </a:p>
      </dgm:t>
    </dgm:pt>
    <dgm:pt modelId="{2CAECA0A-022C-4F0F-95C2-1AB0817B5B93}" type="parTrans" cxnId="{3109C945-3664-4791-B5E6-6E235F72EA91}">
      <dgm:prSet/>
      <dgm:spPr/>
      <dgm:t>
        <a:bodyPr/>
        <a:lstStyle/>
        <a:p>
          <a:endParaRPr lang="en-US"/>
        </a:p>
      </dgm:t>
    </dgm:pt>
    <dgm:pt modelId="{8DC9740A-5A0E-4F13-BC98-758B47769287}" type="sibTrans" cxnId="{3109C945-3664-4791-B5E6-6E235F72EA91}">
      <dgm:prSet/>
      <dgm:spPr/>
      <dgm:t>
        <a:bodyPr/>
        <a:lstStyle/>
        <a:p>
          <a:endParaRPr lang="en-US"/>
        </a:p>
      </dgm:t>
    </dgm:pt>
    <dgm:pt modelId="{2537D27E-2702-4CC2-8DB6-F7F61E00D19E}">
      <dgm:prSet/>
      <dgm:spPr/>
      <dgm:t>
        <a:bodyPr/>
        <a:lstStyle/>
        <a:p>
          <a:r>
            <a:rPr lang="en-US"/>
            <a:t>Culture</a:t>
          </a:r>
        </a:p>
      </dgm:t>
    </dgm:pt>
    <dgm:pt modelId="{353F2E3C-1101-41BE-AE67-971ED28B0822}" type="parTrans" cxnId="{6421EEA0-2758-416E-ABF7-D0F618AC32EC}">
      <dgm:prSet/>
      <dgm:spPr/>
      <dgm:t>
        <a:bodyPr/>
        <a:lstStyle/>
        <a:p>
          <a:endParaRPr lang="en-US"/>
        </a:p>
      </dgm:t>
    </dgm:pt>
    <dgm:pt modelId="{6EA0F7C7-5D90-431F-974A-523BACBA54B3}" type="sibTrans" cxnId="{6421EEA0-2758-416E-ABF7-D0F618AC32EC}">
      <dgm:prSet/>
      <dgm:spPr/>
      <dgm:t>
        <a:bodyPr/>
        <a:lstStyle/>
        <a:p>
          <a:endParaRPr lang="en-US"/>
        </a:p>
      </dgm:t>
    </dgm:pt>
    <dgm:pt modelId="{F95736A0-8BAA-4196-A070-29B2F473FF3B}">
      <dgm:prSet/>
      <dgm:spPr/>
      <dgm:t>
        <a:bodyPr/>
        <a:lstStyle/>
        <a:p>
          <a:r>
            <a:rPr lang="en-US"/>
            <a:t>Coping Skills</a:t>
          </a:r>
        </a:p>
      </dgm:t>
    </dgm:pt>
    <dgm:pt modelId="{470039B8-DB4B-4EDB-B7B5-D850047D440D}" type="parTrans" cxnId="{FA33F5A8-1018-4DE1-B280-3C94FF439B5E}">
      <dgm:prSet/>
      <dgm:spPr/>
      <dgm:t>
        <a:bodyPr/>
        <a:lstStyle/>
        <a:p>
          <a:endParaRPr lang="en-US"/>
        </a:p>
      </dgm:t>
    </dgm:pt>
    <dgm:pt modelId="{A73423AE-46A0-4D4F-8211-9F5FBBD020ED}" type="sibTrans" cxnId="{FA33F5A8-1018-4DE1-B280-3C94FF439B5E}">
      <dgm:prSet/>
      <dgm:spPr/>
      <dgm:t>
        <a:bodyPr/>
        <a:lstStyle/>
        <a:p>
          <a:endParaRPr lang="en-US"/>
        </a:p>
      </dgm:t>
    </dgm:pt>
    <dgm:pt modelId="{B2065811-13BB-447C-8999-3531687168E7}">
      <dgm:prSet/>
      <dgm:spPr/>
      <dgm:t>
        <a:bodyPr/>
        <a:lstStyle/>
        <a:p>
          <a:r>
            <a:rPr lang="en-US"/>
            <a:t>Relationships</a:t>
          </a:r>
        </a:p>
      </dgm:t>
    </dgm:pt>
    <dgm:pt modelId="{51E85800-B1AD-4958-B5A5-77B980EB8146}" type="parTrans" cxnId="{189F9D55-4784-4E5A-8AC9-49DFC0D9AD8D}">
      <dgm:prSet/>
      <dgm:spPr/>
      <dgm:t>
        <a:bodyPr/>
        <a:lstStyle/>
        <a:p>
          <a:endParaRPr lang="en-US"/>
        </a:p>
      </dgm:t>
    </dgm:pt>
    <dgm:pt modelId="{72390CC2-9B85-47E8-B896-E9FAC4DE235F}" type="sibTrans" cxnId="{189F9D55-4784-4E5A-8AC9-49DFC0D9AD8D}">
      <dgm:prSet/>
      <dgm:spPr/>
      <dgm:t>
        <a:bodyPr/>
        <a:lstStyle/>
        <a:p>
          <a:endParaRPr lang="en-US"/>
        </a:p>
      </dgm:t>
    </dgm:pt>
    <dgm:pt modelId="{F47FC60B-2DAA-4F0B-9DD8-85E0B3F8DAA4}" type="pres">
      <dgm:prSet presAssocID="{EDADEB64-E47E-4150-9F30-B2EF953C42CA}" presName="linear" presStyleCnt="0">
        <dgm:presLayoutVars>
          <dgm:dir/>
          <dgm:animLvl val="lvl"/>
          <dgm:resizeHandles val="exact"/>
        </dgm:presLayoutVars>
      </dgm:prSet>
      <dgm:spPr/>
    </dgm:pt>
    <dgm:pt modelId="{F5023747-C419-4EDE-8A9C-D2637183EFCE}" type="pres">
      <dgm:prSet presAssocID="{33F746A8-5636-4F54-BC0C-9DF73C0E5386}" presName="parentLin" presStyleCnt="0"/>
      <dgm:spPr/>
    </dgm:pt>
    <dgm:pt modelId="{092770CB-7F4C-421A-B5E7-0A6A6DBDAB9F}" type="pres">
      <dgm:prSet presAssocID="{33F746A8-5636-4F54-BC0C-9DF73C0E5386}" presName="parentLeftMargin" presStyleLbl="node1" presStyleIdx="0" presStyleCnt="4"/>
      <dgm:spPr/>
    </dgm:pt>
    <dgm:pt modelId="{40E5F0D5-8734-426D-855E-CA0A78092310}" type="pres">
      <dgm:prSet presAssocID="{33F746A8-5636-4F54-BC0C-9DF73C0E5386}" presName="parentText" presStyleLbl="node1" presStyleIdx="0" presStyleCnt="4">
        <dgm:presLayoutVars>
          <dgm:chMax val="0"/>
          <dgm:bulletEnabled val="1"/>
        </dgm:presLayoutVars>
      </dgm:prSet>
      <dgm:spPr/>
    </dgm:pt>
    <dgm:pt modelId="{694EC61E-75DC-4FB0-B7F9-CD7764D1A2DA}" type="pres">
      <dgm:prSet presAssocID="{33F746A8-5636-4F54-BC0C-9DF73C0E5386}" presName="negativeSpace" presStyleCnt="0"/>
      <dgm:spPr/>
    </dgm:pt>
    <dgm:pt modelId="{E19606C4-9C71-4BC7-BE04-83ECECAA7E92}" type="pres">
      <dgm:prSet presAssocID="{33F746A8-5636-4F54-BC0C-9DF73C0E5386}" presName="childText" presStyleLbl="conFgAcc1" presStyleIdx="0" presStyleCnt="4">
        <dgm:presLayoutVars>
          <dgm:bulletEnabled val="1"/>
        </dgm:presLayoutVars>
      </dgm:prSet>
      <dgm:spPr/>
    </dgm:pt>
    <dgm:pt modelId="{D5CAD111-DC5B-431A-8EB1-9F5B3DFD15B5}" type="pres">
      <dgm:prSet presAssocID="{8DC9740A-5A0E-4F13-BC98-758B47769287}" presName="spaceBetweenRectangles" presStyleCnt="0"/>
      <dgm:spPr/>
    </dgm:pt>
    <dgm:pt modelId="{7D93D538-6198-41BE-B9F4-5204DB231FEC}" type="pres">
      <dgm:prSet presAssocID="{2537D27E-2702-4CC2-8DB6-F7F61E00D19E}" presName="parentLin" presStyleCnt="0"/>
      <dgm:spPr/>
    </dgm:pt>
    <dgm:pt modelId="{B0E49C7C-1E9C-4B27-A5D3-438FB477E5D5}" type="pres">
      <dgm:prSet presAssocID="{2537D27E-2702-4CC2-8DB6-F7F61E00D19E}" presName="parentLeftMargin" presStyleLbl="node1" presStyleIdx="0" presStyleCnt="4"/>
      <dgm:spPr/>
    </dgm:pt>
    <dgm:pt modelId="{91B506ED-DF4B-4138-A705-A30F9F3387DC}" type="pres">
      <dgm:prSet presAssocID="{2537D27E-2702-4CC2-8DB6-F7F61E00D19E}" presName="parentText" presStyleLbl="node1" presStyleIdx="1" presStyleCnt="4">
        <dgm:presLayoutVars>
          <dgm:chMax val="0"/>
          <dgm:bulletEnabled val="1"/>
        </dgm:presLayoutVars>
      </dgm:prSet>
      <dgm:spPr/>
    </dgm:pt>
    <dgm:pt modelId="{1721085A-F17D-432F-B101-0A2EF8086BE7}" type="pres">
      <dgm:prSet presAssocID="{2537D27E-2702-4CC2-8DB6-F7F61E00D19E}" presName="negativeSpace" presStyleCnt="0"/>
      <dgm:spPr/>
    </dgm:pt>
    <dgm:pt modelId="{064923DF-718A-4B9D-9DAA-6AA8537E76D0}" type="pres">
      <dgm:prSet presAssocID="{2537D27E-2702-4CC2-8DB6-F7F61E00D19E}" presName="childText" presStyleLbl="conFgAcc1" presStyleIdx="1" presStyleCnt="4" custLinFactY="267170" custLinFactNeighborX="39341" custLinFactNeighborY="300000">
        <dgm:presLayoutVars>
          <dgm:bulletEnabled val="1"/>
        </dgm:presLayoutVars>
      </dgm:prSet>
      <dgm:spPr/>
    </dgm:pt>
    <dgm:pt modelId="{A81375AA-1FDF-4F06-8102-6AF754207C62}" type="pres">
      <dgm:prSet presAssocID="{6EA0F7C7-5D90-431F-974A-523BACBA54B3}" presName="spaceBetweenRectangles" presStyleCnt="0"/>
      <dgm:spPr/>
    </dgm:pt>
    <dgm:pt modelId="{5B35571E-3C08-4E6C-8405-421A34EA7D35}" type="pres">
      <dgm:prSet presAssocID="{F95736A0-8BAA-4196-A070-29B2F473FF3B}" presName="parentLin" presStyleCnt="0"/>
      <dgm:spPr/>
    </dgm:pt>
    <dgm:pt modelId="{7E7C64DE-311F-430B-8B3A-6962607E78F2}" type="pres">
      <dgm:prSet presAssocID="{F95736A0-8BAA-4196-A070-29B2F473FF3B}" presName="parentLeftMargin" presStyleLbl="node1" presStyleIdx="1" presStyleCnt="4"/>
      <dgm:spPr/>
    </dgm:pt>
    <dgm:pt modelId="{BA1B0ECF-C445-4B93-A031-B50CC0EC1A4B}" type="pres">
      <dgm:prSet presAssocID="{F95736A0-8BAA-4196-A070-29B2F473FF3B}" presName="parentText" presStyleLbl="node1" presStyleIdx="2" presStyleCnt="4">
        <dgm:presLayoutVars>
          <dgm:chMax val="0"/>
          <dgm:bulletEnabled val="1"/>
        </dgm:presLayoutVars>
      </dgm:prSet>
      <dgm:spPr/>
    </dgm:pt>
    <dgm:pt modelId="{9233E8F4-4C57-4043-8FAE-51730A062FAD}" type="pres">
      <dgm:prSet presAssocID="{F95736A0-8BAA-4196-A070-29B2F473FF3B}" presName="negativeSpace" presStyleCnt="0"/>
      <dgm:spPr/>
    </dgm:pt>
    <dgm:pt modelId="{BB81D8F8-A5C0-4AD8-B03A-A7F3B89DD18F}" type="pres">
      <dgm:prSet presAssocID="{F95736A0-8BAA-4196-A070-29B2F473FF3B}" presName="childText" presStyleLbl="conFgAcc1" presStyleIdx="2" presStyleCnt="4">
        <dgm:presLayoutVars>
          <dgm:bulletEnabled val="1"/>
        </dgm:presLayoutVars>
      </dgm:prSet>
      <dgm:spPr/>
    </dgm:pt>
    <dgm:pt modelId="{805ED2F4-A58D-41BC-BB8C-A4F5D9C4F6AF}" type="pres">
      <dgm:prSet presAssocID="{A73423AE-46A0-4D4F-8211-9F5FBBD020ED}" presName="spaceBetweenRectangles" presStyleCnt="0"/>
      <dgm:spPr/>
    </dgm:pt>
    <dgm:pt modelId="{AF32AEF4-C491-461F-8D70-F096768AD5E2}" type="pres">
      <dgm:prSet presAssocID="{B2065811-13BB-447C-8999-3531687168E7}" presName="parentLin" presStyleCnt="0"/>
      <dgm:spPr/>
    </dgm:pt>
    <dgm:pt modelId="{23E2D056-FF15-46F5-B5B3-BE4DDD226E17}" type="pres">
      <dgm:prSet presAssocID="{B2065811-13BB-447C-8999-3531687168E7}" presName="parentLeftMargin" presStyleLbl="node1" presStyleIdx="2" presStyleCnt="4"/>
      <dgm:spPr/>
    </dgm:pt>
    <dgm:pt modelId="{5DB10C0D-53E7-4FF6-9233-D89AAE0572B4}" type="pres">
      <dgm:prSet presAssocID="{B2065811-13BB-447C-8999-3531687168E7}" presName="parentText" presStyleLbl="node1" presStyleIdx="3" presStyleCnt="4">
        <dgm:presLayoutVars>
          <dgm:chMax val="0"/>
          <dgm:bulletEnabled val="1"/>
        </dgm:presLayoutVars>
      </dgm:prSet>
      <dgm:spPr/>
    </dgm:pt>
    <dgm:pt modelId="{95AC65AE-DB27-4074-A831-443A185D127C}" type="pres">
      <dgm:prSet presAssocID="{B2065811-13BB-447C-8999-3531687168E7}" presName="negativeSpace" presStyleCnt="0"/>
      <dgm:spPr/>
    </dgm:pt>
    <dgm:pt modelId="{B95FF24B-4CB8-4423-ABEF-909DF66776E7}" type="pres">
      <dgm:prSet presAssocID="{B2065811-13BB-447C-8999-3531687168E7}" presName="childText" presStyleLbl="conFgAcc1" presStyleIdx="3" presStyleCnt="4">
        <dgm:presLayoutVars>
          <dgm:bulletEnabled val="1"/>
        </dgm:presLayoutVars>
      </dgm:prSet>
      <dgm:spPr/>
    </dgm:pt>
  </dgm:ptLst>
  <dgm:cxnLst>
    <dgm:cxn modelId="{61636B14-17DA-46D4-AB46-F8F38B33BEE9}" type="presOf" srcId="{2537D27E-2702-4CC2-8DB6-F7F61E00D19E}" destId="{B0E49C7C-1E9C-4B27-A5D3-438FB477E5D5}" srcOrd="0" destOrd="0" presId="urn:microsoft.com/office/officeart/2005/8/layout/list1"/>
    <dgm:cxn modelId="{43177119-967B-4637-900B-3DF2959D98CD}" type="presOf" srcId="{33F746A8-5636-4F54-BC0C-9DF73C0E5386}" destId="{092770CB-7F4C-421A-B5E7-0A6A6DBDAB9F}" srcOrd="0" destOrd="0" presId="urn:microsoft.com/office/officeart/2005/8/layout/list1"/>
    <dgm:cxn modelId="{4514863E-55B9-4AFD-AF97-CDF470BBE5EE}" type="presOf" srcId="{F95736A0-8BAA-4196-A070-29B2F473FF3B}" destId="{BA1B0ECF-C445-4B93-A031-B50CC0EC1A4B}" srcOrd="1" destOrd="0" presId="urn:microsoft.com/office/officeart/2005/8/layout/list1"/>
    <dgm:cxn modelId="{3109C945-3664-4791-B5E6-6E235F72EA91}" srcId="{EDADEB64-E47E-4150-9F30-B2EF953C42CA}" destId="{33F746A8-5636-4F54-BC0C-9DF73C0E5386}" srcOrd="0" destOrd="0" parTransId="{2CAECA0A-022C-4F0F-95C2-1AB0817B5B93}" sibTransId="{8DC9740A-5A0E-4F13-BC98-758B47769287}"/>
    <dgm:cxn modelId="{8AD1D24E-6B09-419C-BD8E-1A432770ABF5}" type="presOf" srcId="{2537D27E-2702-4CC2-8DB6-F7F61E00D19E}" destId="{91B506ED-DF4B-4138-A705-A30F9F3387DC}" srcOrd="1" destOrd="0" presId="urn:microsoft.com/office/officeart/2005/8/layout/list1"/>
    <dgm:cxn modelId="{189F9D55-4784-4E5A-8AC9-49DFC0D9AD8D}" srcId="{EDADEB64-E47E-4150-9F30-B2EF953C42CA}" destId="{B2065811-13BB-447C-8999-3531687168E7}" srcOrd="3" destOrd="0" parTransId="{51E85800-B1AD-4958-B5A5-77B980EB8146}" sibTransId="{72390CC2-9B85-47E8-B896-E9FAC4DE235F}"/>
    <dgm:cxn modelId="{6421EEA0-2758-416E-ABF7-D0F618AC32EC}" srcId="{EDADEB64-E47E-4150-9F30-B2EF953C42CA}" destId="{2537D27E-2702-4CC2-8DB6-F7F61E00D19E}" srcOrd="1" destOrd="0" parTransId="{353F2E3C-1101-41BE-AE67-971ED28B0822}" sibTransId="{6EA0F7C7-5D90-431F-974A-523BACBA54B3}"/>
    <dgm:cxn modelId="{FA33F5A8-1018-4DE1-B280-3C94FF439B5E}" srcId="{EDADEB64-E47E-4150-9F30-B2EF953C42CA}" destId="{F95736A0-8BAA-4196-A070-29B2F473FF3B}" srcOrd="2" destOrd="0" parTransId="{470039B8-DB4B-4EDB-B7B5-D850047D440D}" sibTransId="{A73423AE-46A0-4D4F-8211-9F5FBBD020ED}"/>
    <dgm:cxn modelId="{F5E07CBB-C795-47A0-8C92-868DF5E7697E}" type="presOf" srcId="{F95736A0-8BAA-4196-A070-29B2F473FF3B}" destId="{7E7C64DE-311F-430B-8B3A-6962607E78F2}" srcOrd="0" destOrd="0" presId="urn:microsoft.com/office/officeart/2005/8/layout/list1"/>
    <dgm:cxn modelId="{6CAD85C0-72BD-430B-9390-2E3AA0EDE104}" type="presOf" srcId="{B2065811-13BB-447C-8999-3531687168E7}" destId="{23E2D056-FF15-46F5-B5B3-BE4DDD226E17}" srcOrd="0" destOrd="0" presId="urn:microsoft.com/office/officeart/2005/8/layout/list1"/>
    <dgm:cxn modelId="{E3F6EBE1-0058-49B2-B8D0-EEAF47301333}" type="presOf" srcId="{B2065811-13BB-447C-8999-3531687168E7}" destId="{5DB10C0D-53E7-4FF6-9233-D89AAE0572B4}" srcOrd="1" destOrd="0" presId="urn:microsoft.com/office/officeart/2005/8/layout/list1"/>
    <dgm:cxn modelId="{74195AEC-295D-40A5-A871-5BBA5F28F170}" type="presOf" srcId="{33F746A8-5636-4F54-BC0C-9DF73C0E5386}" destId="{40E5F0D5-8734-426D-855E-CA0A78092310}" srcOrd="1" destOrd="0" presId="urn:microsoft.com/office/officeart/2005/8/layout/list1"/>
    <dgm:cxn modelId="{B08B90F7-3F41-467A-9C8A-9E9FE2AF45E3}" type="presOf" srcId="{EDADEB64-E47E-4150-9F30-B2EF953C42CA}" destId="{F47FC60B-2DAA-4F0B-9DD8-85E0B3F8DAA4}" srcOrd="0" destOrd="0" presId="urn:microsoft.com/office/officeart/2005/8/layout/list1"/>
    <dgm:cxn modelId="{EBF3876C-D170-4052-98FF-E94486F17D25}" type="presParOf" srcId="{F47FC60B-2DAA-4F0B-9DD8-85E0B3F8DAA4}" destId="{F5023747-C419-4EDE-8A9C-D2637183EFCE}" srcOrd="0" destOrd="0" presId="urn:microsoft.com/office/officeart/2005/8/layout/list1"/>
    <dgm:cxn modelId="{38B86524-DD01-4DD4-A0EE-AFD0D7844C85}" type="presParOf" srcId="{F5023747-C419-4EDE-8A9C-D2637183EFCE}" destId="{092770CB-7F4C-421A-B5E7-0A6A6DBDAB9F}" srcOrd="0" destOrd="0" presId="urn:microsoft.com/office/officeart/2005/8/layout/list1"/>
    <dgm:cxn modelId="{A58CC027-44AB-4D6D-A83F-6D41932DE45A}" type="presParOf" srcId="{F5023747-C419-4EDE-8A9C-D2637183EFCE}" destId="{40E5F0D5-8734-426D-855E-CA0A78092310}" srcOrd="1" destOrd="0" presId="urn:microsoft.com/office/officeart/2005/8/layout/list1"/>
    <dgm:cxn modelId="{8C28C545-1CF6-43AB-9825-FB5758D89378}" type="presParOf" srcId="{F47FC60B-2DAA-4F0B-9DD8-85E0B3F8DAA4}" destId="{694EC61E-75DC-4FB0-B7F9-CD7764D1A2DA}" srcOrd="1" destOrd="0" presId="urn:microsoft.com/office/officeart/2005/8/layout/list1"/>
    <dgm:cxn modelId="{DD56DF36-06C2-4ECA-B9A0-1042F702D7F4}" type="presParOf" srcId="{F47FC60B-2DAA-4F0B-9DD8-85E0B3F8DAA4}" destId="{E19606C4-9C71-4BC7-BE04-83ECECAA7E92}" srcOrd="2" destOrd="0" presId="urn:microsoft.com/office/officeart/2005/8/layout/list1"/>
    <dgm:cxn modelId="{5F80072B-5D9D-4DF6-A849-CFE1CDAEC790}" type="presParOf" srcId="{F47FC60B-2DAA-4F0B-9DD8-85E0B3F8DAA4}" destId="{D5CAD111-DC5B-431A-8EB1-9F5B3DFD15B5}" srcOrd="3" destOrd="0" presId="urn:microsoft.com/office/officeart/2005/8/layout/list1"/>
    <dgm:cxn modelId="{D4E141A0-B953-4D29-9A4B-2A36113826B0}" type="presParOf" srcId="{F47FC60B-2DAA-4F0B-9DD8-85E0B3F8DAA4}" destId="{7D93D538-6198-41BE-B9F4-5204DB231FEC}" srcOrd="4" destOrd="0" presId="urn:microsoft.com/office/officeart/2005/8/layout/list1"/>
    <dgm:cxn modelId="{BB02CD98-4DBC-4AD8-A688-505C1BF9009A}" type="presParOf" srcId="{7D93D538-6198-41BE-B9F4-5204DB231FEC}" destId="{B0E49C7C-1E9C-4B27-A5D3-438FB477E5D5}" srcOrd="0" destOrd="0" presId="urn:microsoft.com/office/officeart/2005/8/layout/list1"/>
    <dgm:cxn modelId="{D3DA913A-5457-41EA-AB7E-74F7E6BE5BF9}" type="presParOf" srcId="{7D93D538-6198-41BE-B9F4-5204DB231FEC}" destId="{91B506ED-DF4B-4138-A705-A30F9F3387DC}" srcOrd="1" destOrd="0" presId="urn:microsoft.com/office/officeart/2005/8/layout/list1"/>
    <dgm:cxn modelId="{70EEE961-1AA8-4D0D-87AA-E2AA49A1BDE6}" type="presParOf" srcId="{F47FC60B-2DAA-4F0B-9DD8-85E0B3F8DAA4}" destId="{1721085A-F17D-432F-B101-0A2EF8086BE7}" srcOrd="5" destOrd="0" presId="urn:microsoft.com/office/officeart/2005/8/layout/list1"/>
    <dgm:cxn modelId="{C4E6DDFC-A587-4639-93E1-4688F8625D4F}" type="presParOf" srcId="{F47FC60B-2DAA-4F0B-9DD8-85E0B3F8DAA4}" destId="{064923DF-718A-4B9D-9DAA-6AA8537E76D0}" srcOrd="6" destOrd="0" presId="urn:microsoft.com/office/officeart/2005/8/layout/list1"/>
    <dgm:cxn modelId="{9A5A7435-8E02-4A43-A2A3-3DF7A09F1221}" type="presParOf" srcId="{F47FC60B-2DAA-4F0B-9DD8-85E0B3F8DAA4}" destId="{A81375AA-1FDF-4F06-8102-6AF754207C62}" srcOrd="7" destOrd="0" presId="urn:microsoft.com/office/officeart/2005/8/layout/list1"/>
    <dgm:cxn modelId="{36EF4338-6E54-4338-BAAF-DCA0D98B004C}" type="presParOf" srcId="{F47FC60B-2DAA-4F0B-9DD8-85E0B3F8DAA4}" destId="{5B35571E-3C08-4E6C-8405-421A34EA7D35}" srcOrd="8" destOrd="0" presId="urn:microsoft.com/office/officeart/2005/8/layout/list1"/>
    <dgm:cxn modelId="{5C4F0AE5-CF56-456B-B6DC-4A5630084580}" type="presParOf" srcId="{5B35571E-3C08-4E6C-8405-421A34EA7D35}" destId="{7E7C64DE-311F-430B-8B3A-6962607E78F2}" srcOrd="0" destOrd="0" presId="urn:microsoft.com/office/officeart/2005/8/layout/list1"/>
    <dgm:cxn modelId="{954BA405-BC96-451A-8860-FDED11A9053D}" type="presParOf" srcId="{5B35571E-3C08-4E6C-8405-421A34EA7D35}" destId="{BA1B0ECF-C445-4B93-A031-B50CC0EC1A4B}" srcOrd="1" destOrd="0" presId="urn:microsoft.com/office/officeart/2005/8/layout/list1"/>
    <dgm:cxn modelId="{7DEBDE01-4BAE-42BF-9732-C6CDDD999BD4}" type="presParOf" srcId="{F47FC60B-2DAA-4F0B-9DD8-85E0B3F8DAA4}" destId="{9233E8F4-4C57-4043-8FAE-51730A062FAD}" srcOrd="9" destOrd="0" presId="urn:microsoft.com/office/officeart/2005/8/layout/list1"/>
    <dgm:cxn modelId="{B26D83C5-B943-4D07-809A-9081A7CDC1C5}" type="presParOf" srcId="{F47FC60B-2DAA-4F0B-9DD8-85E0B3F8DAA4}" destId="{BB81D8F8-A5C0-4AD8-B03A-A7F3B89DD18F}" srcOrd="10" destOrd="0" presId="urn:microsoft.com/office/officeart/2005/8/layout/list1"/>
    <dgm:cxn modelId="{8E84EE63-EBBD-4BD5-8FED-3E6664F121FD}" type="presParOf" srcId="{F47FC60B-2DAA-4F0B-9DD8-85E0B3F8DAA4}" destId="{805ED2F4-A58D-41BC-BB8C-A4F5D9C4F6AF}" srcOrd="11" destOrd="0" presId="urn:microsoft.com/office/officeart/2005/8/layout/list1"/>
    <dgm:cxn modelId="{A1488C0C-056A-4163-8FA9-691811199515}" type="presParOf" srcId="{F47FC60B-2DAA-4F0B-9DD8-85E0B3F8DAA4}" destId="{AF32AEF4-C491-461F-8D70-F096768AD5E2}" srcOrd="12" destOrd="0" presId="urn:microsoft.com/office/officeart/2005/8/layout/list1"/>
    <dgm:cxn modelId="{265B3EBE-0B81-4C21-B53C-9EEB6150297A}" type="presParOf" srcId="{AF32AEF4-C491-461F-8D70-F096768AD5E2}" destId="{23E2D056-FF15-46F5-B5B3-BE4DDD226E17}" srcOrd="0" destOrd="0" presId="urn:microsoft.com/office/officeart/2005/8/layout/list1"/>
    <dgm:cxn modelId="{50DB6015-B1C6-4BDA-BC08-9059ECF9F988}" type="presParOf" srcId="{AF32AEF4-C491-461F-8D70-F096768AD5E2}" destId="{5DB10C0D-53E7-4FF6-9233-D89AAE0572B4}" srcOrd="1" destOrd="0" presId="urn:microsoft.com/office/officeart/2005/8/layout/list1"/>
    <dgm:cxn modelId="{285DADC2-D641-408E-BB9E-E00E1CAB551F}" type="presParOf" srcId="{F47FC60B-2DAA-4F0B-9DD8-85E0B3F8DAA4}" destId="{95AC65AE-DB27-4074-A831-443A185D127C}" srcOrd="13" destOrd="0" presId="urn:microsoft.com/office/officeart/2005/8/layout/list1"/>
    <dgm:cxn modelId="{8B68990E-A46C-4429-B29D-598141AC5C19}" type="presParOf" srcId="{F47FC60B-2DAA-4F0B-9DD8-85E0B3F8DAA4}" destId="{B95FF24B-4CB8-4423-ABEF-909DF66776E7}"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64AC26-B6DC-4B3A-B1DF-53DB39A77797}"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US"/>
        </a:p>
      </dgm:t>
    </dgm:pt>
    <dgm:pt modelId="{64C997ED-23B3-466F-84B5-331DEC1310D2}">
      <dgm:prSet/>
      <dgm:spPr/>
      <dgm:t>
        <a:bodyPr/>
        <a:lstStyle/>
        <a:p>
          <a:r>
            <a:rPr lang="en-US"/>
            <a:t>Brief Encounters</a:t>
          </a:r>
        </a:p>
      </dgm:t>
    </dgm:pt>
    <dgm:pt modelId="{2346C2DC-13C6-4317-998D-1DF333D82BBB}" type="parTrans" cxnId="{4E023AF4-ADC0-49F3-B19A-A35870E7DC53}">
      <dgm:prSet/>
      <dgm:spPr/>
      <dgm:t>
        <a:bodyPr/>
        <a:lstStyle/>
        <a:p>
          <a:endParaRPr lang="en-US"/>
        </a:p>
      </dgm:t>
    </dgm:pt>
    <dgm:pt modelId="{B69BF267-6DF3-4486-8345-E40B093CECB1}" type="sibTrans" cxnId="{4E023AF4-ADC0-49F3-B19A-A35870E7DC53}">
      <dgm:prSet/>
      <dgm:spPr/>
      <dgm:t>
        <a:bodyPr/>
        <a:lstStyle/>
        <a:p>
          <a:endParaRPr lang="en-US"/>
        </a:p>
      </dgm:t>
    </dgm:pt>
    <dgm:pt modelId="{3BCF491B-0610-4F57-A316-4F6E6F864B62}">
      <dgm:prSet/>
      <dgm:spPr/>
      <dgm:t>
        <a:bodyPr/>
        <a:lstStyle/>
        <a:p>
          <a:r>
            <a:rPr lang="en-US"/>
            <a:t>Crisis Management</a:t>
          </a:r>
        </a:p>
      </dgm:t>
    </dgm:pt>
    <dgm:pt modelId="{D4DB434D-02F7-4533-B43D-5DEC1057C644}" type="parTrans" cxnId="{6813A35D-F1DE-4DA5-8D39-8EDB1CB00B3F}">
      <dgm:prSet/>
      <dgm:spPr/>
      <dgm:t>
        <a:bodyPr/>
        <a:lstStyle/>
        <a:p>
          <a:endParaRPr lang="en-US"/>
        </a:p>
      </dgm:t>
    </dgm:pt>
    <dgm:pt modelId="{33FBCB97-8F6B-4F0E-B9C4-A79217DA8D7E}" type="sibTrans" cxnId="{6813A35D-F1DE-4DA5-8D39-8EDB1CB00B3F}">
      <dgm:prSet/>
      <dgm:spPr/>
      <dgm:t>
        <a:bodyPr/>
        <a:lstStyle/>
        <a:p>
          <a:endParaRPr lang="en-US"/>
        </a:p>
      </dgm:t>
    </dgm:pt>
    <dgm:pt modelId="{D1D334BB-B03C-4FD4-A718-76CC1EFDC13D}">
      <dgm:prSet/>
      <dgm:spPr/>
      <dgm:t>
        <a:bodyPr/>
        <a:lstStyle/>
        <a:p>
          <a:r>
            <a:rPr lang="en-US"/>
            <a:t>Targeted Individual Counseling</a:t>
          </a:r>
        </a:p>
      </dgm:t>
    </dgm:pt>
    <dgm:pt modelId="{8EF534D5-0768-4F57-8384-F80A589F1E30}" type="parTrans" cxnId="{E9ECD58B-4259-452B-A112-4F5C76E072F9}">
      <dgm:prSet/>
      <dgm:spPr/>
      <dgm:t>
        <a:bodyPr/>
        <a:lstStyle/>
        <a:p>
          <a:endParaRPr lang="en-US"/>
        </a:p>
      </dgm:t>
    </dgm:pt>
    <dgm:pt modelId="{9D29E217-B767-4FDD-8540-046EE18FAE69}" type="sibTrans" cxnId="{E9ECD58B-4259-452B-A112-4F5C76E072F9}">
      <dgm:prSet/>
      <dgm:spPr/>
      <dgm:t>
        <a:bodyPr/>
        <a:lstStyle/>
        <a:p>
          <a:endParaRPr lang="en-US"/>
        </a:p>
      </dgm:t>
    </dgm:pt>
    <dgm:pt modelId="{A36C1372-948F-458D-A1F5-94FC5D1F3D76}">
      <dgm:prSet/>
      <dgm:spPr/>
      <dgm:t>
        <a:bodyPr/>
        <a:lstStyle/>
        <a:p>
          <a:r>
            <a:rPr lang="en-US"/>
            <a:t>Service Learning</a:t>
          </a:r>
        </a:p>
      </dgm:t>
    </dgm:pt>
    <dgm:pt modelId="{FD91AF5F-FEE2-437E-87AA-7ABD92FF650D}" type="parTrans" cxnId="{6949FC97-0597-4D99-9D4E-7FA227D6C1FC}">
      <dgm:prSet/>
      <dgm:spPr/>
      <dgm:t>
        <a:bodyPr/>
        <a:lstStyle/>
        <a:p>
          <a:endParaRPr lang="en-US"/>
        </a:p>
      </dgm:t>
    </dgm:pt>
    <dgm:pt modelId="{78B61CFF-E901-473C-9D70-B9C2C9416901}" type="sibTrans" cxnId="{6949FC97-0597-4D99-9D4E-7FA227D6C1FC}">
      <dgm:prSet/>
      <dgm:spPr/>
      <dgm:t>
        <a:bodyPr/>
        <a:lstStyle/>
        <a:p>
          <a:endParaRPr lang="en-US"/>
        </a:p>
      </dgm:t>
    </dgm:pt>
    <dgm:pt modelId="{065AC25C-69F8-4ABA-9D41-1363E06FEBF4}">
      <dgm:prSet/>
      <dgm:spPr/>
      <dgm:t>
        <a:bodyPr/>
        <a:lstStyle/>
        <a:p>
          <a:r>
            <a:rPr lang="en-US"/>
            <a:t>Field Trips/Cultural Experiences</a:t>
          </a:r>
        </a:p>
      </dgm:t>
    </dgm:pt>
    <dgm:pt modelId="{FABE5880-625E-4BD5-BA18-E366B8D048AF}" type="parTrans" cxnId="{A04C0B7C-EEDB-4D8F-9D42-419118AF0EEE}">
      <dgm:prSet/>
      <dgm:spPr/>
      <dgm:t>
        <a:bodyPr/>
        <a:lstStyle/>
        <a:p>
          <a:endParaRPr lang="en-US"/>
        </a:p>
      </dgm:t>
    </dgm:pt>
    <dgm:pt modelId="{8413C00A-0299-4AD4-98A7-E912EE11BC57}" type="sibTrans" cxnId="{A04C0B7C-EEDB-4D8F-9D42-419118AF0EEE}">
      <dgm:prSet/>
      <dgm:spPr/>
      <dgm:t>
        <a:bodyPr/>
        <a:lstStyle/>
        <a:p>
          <a:endParaRPr lang="en-US"/>
        </a:p>
      </dgm:t>
    </dgm:pt>
    <dgm:pt modelId="{E0200D3E-9F45-4324-9B90-49051A5412CD}">
      <dgm:prSet/>
      <dgm:spPr/>
      <dgm:t>
        <a:bodyPr/>
        <a:lstStyle/>
        <a:p>
          <a:r>
            <a:rPr lang="en-US"/>
            <a:t>Family Engagement and Supports</a:t>
          </a:r>
        </a:p>
      </dgm:t>
    </dgm:pt>
    <dgm:pt modelId="{B224C354-94DC-47E3-A742-10272EE4CE7E}" type="parTrans" cxnId="{650E82BE-AA6E-4DC4-AEAA-F0197CF12515}">
      <dgm:prSet/>
      <dgm:spPr/>
      <dgm:t>
        <a:bodyPr/>
        <a:lstStyle/>
        <a:p>
          <a:endParaRPr lang="en-US"/>
        </a:p>
      </dgm:t>
    </dgm:pt>
    <dgm:pt modelId="{EE5002B5-4A24-41E0-8388-178B07B4B856}" type="sibTrans" cxnId="{650E82BE-AA6E-4DC4-AEAA-F0197CF12515}">
      <dgm:prSet/>
      <dgm:spPr/>
      <dgm:t>
        <a:bodyPr/>
        <a:lstStyle/>
        <a:p>
          <a:endParaRPr lang="en-US"/>
        </a:p>
      </dgm:t>
    </dgm:pt>
    <dgm:pt modelId="{1587EA75-3C74-414A-B28E-4B5EA6E6794B}">
      <dgm:prSet/>
      <dgm:spPr/>
      <dgm:t>
        <a:bodyPr/>
        <a:lstStyle/>
        <a:p>
          <a:r>
            <a:rPr lang="en-US"/>
            <a:t>Recognition Banquet</a:t>
          </a:r>
        </a:p>
      </dgm:t>
    </dgm:pt>
    <dgm:pt modelId="{E0F93DD9-9C1F-41C0-8A46-7E9A6EB96C4F}" type="parTrans" cxnId="{3DAD8006-854B-4B57-9F58-4F7BAF8C9B8F}">
      <dgm:prSet/>
      <dgm:spPr/>
      <dgm:t>
        <a:bodyPr/>
        <a:lstStyle/>
        <a:p>
          <a:endParaRPr lang="en-US"/>
        </a:p>
      </dgm:t>
    </dgm:pt>
    <dgm:pt modelId="{292CAEE6-DD19-48BA-A816-F81CA9CC60C5}" type="sibTrans" cxnId="{3DAD8006-854B-4B57-9F58-4F7BAF8C9B8F}">
      <dgm:prSet/>
      <dgm:spPr/>
      <dgm:t>
        <a:bodyPr/>
        <a:lstStyle/>
        <a:p>
          <a:endParaRPr lang="en-US"/>
        </a:p>
      </dgm:t>
    </dgm:pt>
    <dgm:pt modelId="{162FCCE3-5660-400B-955B-DFAFDD536945}">
      <dgm:prSet/>
      <dgm:spPr/>
      <dgm:t>
        <a:bodyPr/>
        <a:lstStyle/>
        <a:p>
          <a:r>
            <a:rPr lang="en-US"/>
            <a:t>Post-Secondary Support</a:t>
          </a:r>
        </a:p>
      </dgm:t>
    </dgm:pt>
    <dgm:pt modelId="{0F098221-E454-4350-9050-CEDDC26B9AB3}" type="parTrans" cxnId="{59DF7C05-1712-4BE8-8F26-E307176F90D6}">
      <dgm:prSet/>
      <dgm:spPr/>
      <dgm:t>
        <a:bodyPr/>
        <a:lstStyle/>
        <a:p>
          <a:endParaRPr lang="en-US"/>
        </a:p>
      </dgm:t>
    </dgm:pt>
    <dgm:pt modelId="{7652CFCD-04CA-4334-8921-04BA6BDD7EA2}" type="sibTrans" cxnId="{59DF7C05-1712-4BE8-8F26-E307176F90D6}">
      <dgm:prSet/>
      <dgm:spPr/>
      <dgm:t>
        <a:bodyPr/>
        <a:lstStyle/>
        <a:p>
          <a:endParaRPr lang="en-US"/>
        </a:p>
      </dgm:t>
    </dgm:pt>
    <dgm:pt modelId="{E827BFAD-08AE-44F2-BF81-BCFEF977FF53}">
      <dgm:prSet/>
      <dgm:spPr/>
      <dgm:t>
        <a:bodyPr/>
        <a:lstStyle/>
        <a:p>
          <a:r>
            <a:rPr lang="en-US"/>
            <a:t>Group Counseling/WOW Curriculum</a:t>
          </a:r>
        </a:p>
      </dgm:t>
    </dgm:pt>
    <dgm:pt modelId="{7B731A3B-788A-4889-BF95-D8E74C84EACD}" type="parTrans" cxnId="{5502BB63-CE1E-4176-8983-75465E6BE7E8}">
      <dgm:prSet/>
      <dgm:spPr/>
      <dgm:t>
        <a:bodyPr/>
        <a:lstStyle/>
        <a:p>
          <a:endParaRPr lang="en-US"/>
        </a:p>
      </dgm:t>
    </dgm:pt>
    <dgm:pt modelId="{8AD32ECF-4F34-4AEB-8048-85C2F60D9213}" type="sibTrans" cxnId="{5502BB63-CE1E-4176-8983-75465E6BE7E8}">
      <dgm:prSet/>
      <dgm:spPr/>
      <dgm:t>
        <a:bodyPr/>
        <a:lstStyle/>
        <a:p>
          <a:endParaRPr lang="en-US"/>
        </a:p>
      </dgm:t>
    </dgm:pt>
    <dgm:pt modelId="{22C2AEBD-4653-421C-BF66-2A25A9BF9101}">
      <dgm:prSet/>
      <dgm:spPr/>
      <dgm:t>
        <a:bodyPr/>
        <a:lstStyle/>
        <a:p>
          <a:r>
            <a:rPr lang="en-US"/>
            <a:t>My Vision, My Journey</a:t>
          </a:r>
        </a:p>
      </dgm:t>
    </dgm:pt>
    <dgm:pt modelId="{50CD4945-50F0-4719-97FD-AF6E03EE9BE9}" type="parTrans" cxnId="{9269C02E-BC75-4908-9734-CA42839C5E4F}">
      <dgm:prSet/>
      <dgm:spPr/>
      <dgm:t>
        <a:bodyPr/>
        <a:lstStyle/>
        <a:p>
          <a:endParaRPr lang="en-US"/>
        </a:p>
      </dgm:t>
    </dgm:pt>
    <dgm:pt modelId="{6A710057-F1F5-445E-845F-6BC61290C351}" type="sibTrans" cxnId="{9269C02E-BC75-4908-9734-CA42839C5E4F}">
      <dgm:prSet/>
      <dgm:spPr/>
      <dgm:t>
        <a:bodyPr/>
        <a:lstStyle/>
        <a:p>
          <a:endParaRPr lang="en-US"/>
        </a:p>
      </dgm:t>
    </dgm:pt>
    <dgm:pt modelId="{68409502-2F7E-4D20-8223-7BD08B579CC7}" type="pres">
      <dgm:prSet presAssocID="{0764AC26-B6DC-4B3A-B1DF-53DB39A77797}" presName="diagram" presStyleCnt="0">
        <dgm:presLayoutVars>
          <dgm:dir/>
          <dgm:resizeHandles val="exact"/>
        </dgm:presLayoutVars>
      </dgm:prSet>
      <dgm:spPr/>
    </dgm:pt>
    <dgm:pt modelId="{882841AE-1D61-40B8-AA8D-AE62F4C2DF3B}" type="pres">
      <dgm:prSet presAssocID="{64C997ED-23B3-466F-84B5-331DEC1310D2}" presName="node" presStyleLbl="node1" presStyleIdx="0" presStyleCnt="10">
        <dgm:presLayoutVars>
          <dgm:bulletEnabled val="1"/>
        </dgm:presLayoutVars>
      </dgm:prSet>
      <dgm:spPr/>
    </dgm:pt>
    <dgm:pt modelId="{C440B86D-1BFD-421F-B50F-78090FFDDD37}" type="pres">
      <dgm:prSet presAssocID="{B69BF267-6DF3-4486-8345-E40B093CECB1}" presName="sibTrans" presStyleCnt="0"/>
      <dgm:spPr/>
    </dgm:pt>
    <dgm:pt modelId="{04AC18BE-0142-4575-AFA6-DDBC8F704029}" type="pres">
      <dgm:prSet presAssocID="{3BCF491B-0610-4F57-A316-4F6E6F864B62}" presName="node" presStyleLbl="node1" presStyleIdx="1" presStyleCnt="10">
        <dgm:presLayoutVars>
          <dgm:bulletEnabled val="1"/>
        </dgm:presLayoutVars>
      </dgm:prSet>
      <dgm:spPr/>
    </dgm:pt>
    <dgm:pt modelId="{BC8E06F6-5B06-4385-88E8-C98B8953855E}" type="pres">
      <dgm:prSet presAssocID="{33FBCB97-8F6B-4F0E-B9C4-A79217DA8D7E}" presName="sibTrans" presStyleCnt="0"/>
      <dgm:spPr/>
    </dgm:pt>
    <dgm:pt modelId="{9F167827-6F2A-4495-BAAD-BCB53228F8D8}" type="pres">
      <dgm:prSet presAssocID="{E827BFAD-08AE-44F2-BF81-BCFEF977FF53}" presName="node" presStyleLbl="node1" presStyleIdx="2" presStyleCnt="10">
        <dgm:presLayoutVars>
          <dgm:bulletEnabled val="1"/>
        </dgm:presLayoutVars>
      </dgm:prSet>
      <dgm:spPr/>
    </dgm:pt>
    <dgm:pt modelId="{2F811144-DBEC-4973-AF05-B447B23650F7}" type="pres">
      <dgm:prSet presAssocID="{8AD32ECF-4F34-4AEB-8048-85C2F60D9213}" presName="sibTrans" presStyleCnt="0"/>
      <dgm:spPr/>
    </dgm:pt>
    <dgm:pt modelId="{133ADDCB-0255-4E0F-9073-C27C550D0F4D}" type="pres">
      <dgm:prSet presAssocID="{D1D334BB-B03C-4FD4-A718-76CC1EFDC13D}" presName="node" presStyleLbl="node1" presStyleIdx="3" presStyleCnt="10">
        <dgm:presLayoutVars>
          <dgm:bulletEnabled val="1"/>
        </dgm:presLayoutVars>
      </dgm:prSet>
      <dgm:spPr/>
    </dgm:pt>
    <dgm:pt modelId="{F4F7D5C7-1E15-454B-8BAD-7A9111172441}" type="pres">
      <dgm:prSet presAssocID="{9D29E217-B767-4FDD-8540-046EE18FAE69}" presName="sibTrans" presStyleCnt="0"/>
      <dgm:spPr/>
    </dgm:pt>
    <dgm:pt modelId="{F0C676AA-DF22-4E97-98BD-DAE6C12B553B}" type="pres">
      <dgm:prSet presAssocID="{A36C1372-948F-458D-A1F5-94FC5D1F3D76}" presName="node" presStyleLbl="node1" presStyleIdx="4" presStyleCnt="10">
        <dgm:presLayoutVars>
          <dgm:bulletEnabled val="1"/>
        </dgm:presLayoutVars>
      </dgm:prSet>
      <dgm:spPr/>
    </dgm:pt>
    <dgm:pt modelId="{773840F4-C978-4B64-A773-70AC1DB061D3}" type="pres">
      <dgm:prSet presAssocID="{78B61CFF-E901-473C-9D70-B9C2C9416901}" presName="sibTrans" presStyleCnt="0"/>
      <dgm:spPr/>
    </dgm:pt>
    <dgm:pt modelId="{3A47E4CD-099F-4307-BF37-2A7C11003132}" type="pres">
      <dgm:prSet presAssocID="{065AC25C-69F8-4ABA-9D41-1363E06FEBF4}" presName="node" presStyleLbl="node1" presStyleIdx="5" presStyleCnt="10">
        <dgm:presLayoutVars>
          <dgm:bulletEnabled val="1"/>
        </dgm:presLayoutVars>
      </dgm:prSet>
      <dgm:spPr/>
    </dgm:pt>
    <dgm:pt modelId="{AA026A5E-C560-4BC2-8965-B6CAEBB07FF6}" type="pres">
      <dgm:prSet presAssocID="{8413C00A-0299-4AD4-98A7-E912EE11BC57}" presName="sibTrans" presStyleCnt="0"/>
      <dgm:spPr/>
    </dgm:pt>
    <dgm:pt modelId="{B7360D1E-28A8-4691-9038-3FDFF4173C65}" type="pres">
      <dgm:prSet presAssocID="{E0200D3E-9F45-4324-9B90-49051A5412CD}" presName="node" presStyleLbl="node1" presStyleIdx="6" presStyleCnt="10">
        <dgm:presLayoutVars>
          <dgm:bulletEnabled val="1"/>
        </dgm:presLayoutVars>
      </dgm:prSet>
      <dgm:spPr/>
    </dgm:pt>
    <dgm:pt modelId="{48020BA8-829D-41C6-8750-43CCD9A6B9D1}" type="pres">
      <dgm:prSet presAssocID="{EE5002B5-4A24-41E0-8388-178B07B4B856}" presName="sibTrans" presStyleCnt="0"/>
      <dgm:spPr/>
    </dgm:pt>
    <dgm:pt modelId="{5F62EC63-48DD-466A-95A9-2CAE41B6817F}" type="pres">
      <dgm:prSet presAssocID="{22C2AEBD-4653-421C-BF66-2A25A9BF9101}" presName="node" presStyleLbl="node1" presStyleIdx="7" presStyleCnt="10">
        <dgm:presLayoutVars>
          <dgm:bulletEnabled val="1"/>
        </dgm:presLayoutVars>
      </dgm:prSet>
      <dgm:spPr/>
    </dgm:pt>
    <dgm:pt modelId="{C030D243-1EAB-468C-B666-58D5603C65F8}" type="pres">
      <dgm:prSet presAssocID="{6A710057-F1F5-445E-845F-6BC61290C351}" presName="sibTrans" presStyleCnt="0"/>
      <dgm:spPr/>
    </dgm:pt>
    <dgm:pt modelId="{E8C0C26A-B175-4FB1-A376-0E0C401C25C2}" type="pres">
      <dgm:prSet presAssocID="{1587EA75-3C74-414A-B28E-4B5EA6E6794B}" presName="node" presStyleLbl="node1" presStyleIdx="8" presStyleCnt="10">
        <dgm:presLayoutVars>
          <dgm:bulletEnabled val="1"/>
        </dgm:presLayoutVars>
      </dgm:prSet>
      <dgm:spPr/>
    </dgm:pt>
    <dgm:pt modelId="{D1ACEFA5-66F1-4A7A-958F-B778A614FA00}" type="pres">
      <dgm:prSet presAssocID="{292CAEE6-DD19-48BA-A816-F81CA9CC60C5}" presName="sibTrans" presStyleCnt="0"/>
      <dgm:spPr/>
    </dgm:pt>
    <dgm:pt modelId="{5E4D19E3-9A20-413B-8DF3-769EF2A691C5}" type="pres">
      <dgm:prSet presAssocID="{162FCCE3-5660-400B-955B-DFAFDD536945}" presName="node" presStyleLbl="node1" presStyleIdx="9" presStyleCnt="10">
        <dgm:presLayoutVars>
          <dgm:bulletEnabled val="1"/>
        </dgm:presLayoutVars>
      </dgm:prSet>
      <dgm:spPr/>
    </dgm:pt>
  </dgm:ptLst>
  <dgm:cxnLst>
    <dgm:cxn modelId="{59DF7C05-1712-4BE8-8F26-E307176F90D6}" srcId="{0764AC26-B6DC-4B3A-B1DF-53DB39A77797}" destId="{162FCCE3-5660-400B-955B-DFAFDD536945}" srcOrd="9" destOrd="0" parTransId="{0F098221-E454-4350-9050-CEDDC26B9AB3}" sibTransId="{7652CFCD-04CA-4334-8921-04BA6BDD7EA2}"/>
    <dgm:cxn modelId="{3DAD8006-854B-4B57-9F58-4F7BAF8C9B8F}" srcId="{0764AC26-B6DC-4B3A-B1DF-53DB39A77797}" destId="{1587EA75-3C74-414A-B28E-4B5EA6E6794B}" srcOrd="8" destOrd="0" parTransId="{E0F93DD9-9C1F-41C0-8A46-7E9A6EB96C4F}" sibTransId="{292CAEE6-DD19-48BA-A816-F81CA9CC60C5}"/>
    <dgm:cxn modelId="{47802F07-AB5E-48AF-9694-BA72FEB3778E}" type="presOf" srcId="{E0200D3E-9F45-4324-9B90-49051A5412CD}" destId="{B7360D1E-28A8-4691-9038-3FDFF4173C65}" srcOrd="0" destOrd="0" presId="urn:microsoft.com/office/officeart/2005/8/layout/default"/>
    <dgm:cxn modelId="{CBCE141D-D1DC-4A9D-AF85-D0CCE2EB9C0A}" type="presOf" srcId="{64C997ED-23B3-466F-84B5-331DEC1310D2}" destId="{882841AE-1D61-40B8-AA8D-AE62F4C2DF3B}" srcOrd="0" destOrd="0" presId="urn:microsoft.com/office/officeart/2005/8/layout/default"/>
    <dgm:cxn modelId="{9269C02E-BC75-4908-9734-CA42839C5E4F}" srcId="{0764AC26-B6DC-4B3A-B1DF-53DB39A77797}" destId="{22C2AEBD-4653-421C-BF66-2A25A9BF9101}" srcOrd="7" destOrd="0" parTransId="{50CD4945-50F0-4719-97FD-AF6E03EE9BE9}" sibTransId="{6A710057-F1F5-445E-845F-6BC61290C351}"/>
    <dgm:cxn modelId="{C07EDE2E-7103-4B00-9604-AD7A7B7C5612}" type="presOf" srcId="{E827BFAD-08AE-44F2-BF81-BCFEF977FF53}" destId="{9F167827-6F2A-4495-BAAD-BCB53228F8D8}" srcOrd="0" destOrd="0" presId="urn:microsoft.com/office/officeart/2005/8/layout/default"/>
    <dgm:cxn modelId="{07115A36-EFEA-48C4-B3A9-E3CEC704955D}" type="presOf" srcId="{3BCF491B-0610-4F57-A316-4F6E6F864B62}" destId="{04AC18BE-0142-4575-AFA6-DDBC8F704029}" srcOrd="0" destOrd="0" presId="urn:microsoft.com/office/officeart/2005/8/layout/default"/>
    <dgm:cxn modelId="{6813A35D-F1DE-4DA5-8D39-8EDB1CB00B3F}" srcId="{0764AC26-B6DC-4B3A-B1DF-53DB39A77797}" destId="{3BCF491B-0610-4F57-A316-4F6E6F864B62}" srcOrd="1" destOrd="0" parTransId="{D4DB434D-02F7-4533-B43D-5DEC1057C644}" sibTransId="{33FBCB97-8F6B-4F0E-B9C4-A79217DA8D7E}"/>
    <dgm:cxn modelId="{1424C160-E87A-46FA-9E80-C31087F84339}" type="presOf" srcId="{1587EA75-3C74-414A-B28E-4B5EA6E6794B}" destId="{E8C0C26A-B175-4FB1-A376-0E0C401C25C2}" srcOrd="0" destOrd="0" presId="urn:microsoft.com/office/officeart/2005/8/layout/default"/>
    <dgm:cxn modelId="{5502BB63-CE1E-4176-8983-75465E6BE7E8}" srcId="{0764AC26-B6DC-4B3A-B1DF-53DB39A77797}" destId="{E827BFAD-08AE-44F2-BF81-BCFEF977FF53}" srcOrd="2" destOrd="0" parTransId="{7B731A3B-788A-4889-BF95-D8E74C84EACD}" sibTransId="{8AD32ECF-4F34-4AEB-8048-85C2F60D9213}"/>
    <dgm:cxn modelId="{AAE29547-6ABF-4E40-90DD-814BAA31C11D}" type="presOf" srcId="{162FCCE3-5660-400B-955B-DFAFDD536945}" destId="{5E4D19E3-9A20-413B-8DF3-769EF2A691C5}" srcOrd="0" destOrd="0" presId="urn:microsoft.com/office/officeart/2005/8/layout/default"/>
    <dgm:cxn modelId="{9A64EA59-A738-469B-9D07-789DBCAF03A5}" type="presOf" srcId="{D1D334BB-B03C-4FD4-A718-76CC1EFDC13D}" destId="{133ADDCB-0255-4E0F-9073-C27C550D0F4D}" srcOrd="0" destOrd="0" presId="urn:microsoft.com/office/officeart/2005/8/layout/default"/>
    <dgm:cxn modelId="{A04C0B7C-EEDB-4D8F-9D42-419118AF0EEE}" srcId="{0764AC26-B6DC-4B3A-B1DF-53DB39A77797}" destId="{065AC25C-69F8-4ABA-9D41-1363E06FEBF4}" srcOrd="5" destOrd="0" parTransId="{FABE5880-625E-4BD5-BA18-E366B8D048AF}" sibTransId="{8413C00A-0299-4AD4-98A7-E912EE11BC57}"/>
    <dgm:cxn modelId="{E9ECD58B-4259-452B-A112-4F5C76E072F9}" srcId="{0764AC26-B6DC-4B3A-B1DF-53DB39A77797}" destId="{D1D334BB-B03C-4FD4-A718-76CC1EFDC13D}" srcOrd="3" destOrd="0" parTransId="{8EF534D5-0768-4F57-8384-F80A589F1E30}" sibTransId="{9D29E217-B767-4FDD-8540-046EE18FAE69}"/>
    <dgm:cxn modelId="{29102693-1307-46EC-88C1-53A72DE9C73E}" type="presOf" srcId="{22C2AEBD-4653-421C-BF66-2A25A9BF9101}" destId="{5F62EC63-48DD-466A-95A9-2CAE41B6817F}" srcOrd="0" destOrd="0" presId="urn:microsoft.com/office/officeart/2005/8/layout/default"/>
    <dgm:cxn modelId="{6949FC97-0597-4D99-9D4E-7FA227D6C1FC}" srcId="{0764AC26-B6DC-4B3A-B1DF-53DB39A77797}" destId="{A36C1372-948F-458D-A1F5-94FC5D1F3D76}" srcOrd="4" destOrd="0" parTransId="{FD91AF5F-FEE2-437E-87AA-7ABD92FF650D}" sibTransId="{78B61CFF-E901-473C-9D70-B9C2C9416901}"/>
    <dgm:cxn modelId="{246E0ABC-B897-4064-91A1-13E0A712F4AD}" type="presOf" srcId="{065AC25C-69F8-4ABA-9D41-1363E06FEBF4}" destId="{3A47E4CD-099F-4307-BF37-2A7C11003132}" srcOrd="0" destOrd="0" presId="urn:microsoft.com/office/officeart/2005/8/layout/default"/>
    <dgm:cxn modelId="{650E82BE-AA6E-4DC4-AEAA-F0197CF12515}" srcId="{0764AC26-B6DC-4B3A-B1DF-53DB39A77797}" destId="{E0200D3E-9F45-4324-9B90-49051A5412CD}" srcOrd="6" destOrd="0" parTransId="{B224C354-94DC-47E3-A742-10272EE4CE7E}" sibTransId="{EE5002B5-4A24-41E0-8388-178B07B4B856}"/>
    <dgm:cxn modelId="{D4443EC5-8B4D-4868-AB98-2FAAAFD0B576}" type="presOf" srcId="{A36C1372-948F-458D-A1F5-94FC5D1F3D76}" destId="{F0C676AA-DF22-4E97-98BD-DAE6C12B553B}" srcOrd="0" destOrd="0" presId="urn:microsoft.com/office/officeart/2005/8/layout/default"/>
    <dgm:cxn modelId="{D101E7E4-ADCB-43A5-A7D3-F7E82626F357}" type="presOf" srcId="{0764AC26-B6DC-4B3A-B1DF-53DB39A77797}" destId="{68409502-2F7E-4D20-8223-7BD08B579CC7}" srcOrd="0" destOrd="0" presId="urn:microsoft.com/office/officeart/2005/8/layout/default"/>
    <dgm:cxn modelId="{4E023AF4-ADC0-49F3-B19A-A35870E7DC53}" srcId="{0764AC26-B6DC-4B3A-B1DF-53DB39A77797}" destId="{64C997ED-23B3-466F-84B5-331DEC1310D2}" srcOrd="0" destOrd="0" parTransId="{2346C2DC-13C6-4317-998D-1DF333D82BBB}" sibTransId="{B69BF267-6DF3-4486-8345-E40B093CECB1}"/>
    <dgm:cxn modelId="{0EA9EF31-7D1F-4331-A647-6A2E03A7F850}" type="presParOf" srcId="{68409502-2F7E-4D20-8223-7BD08B579CC7}" destId="{882841AE-1D61-40B8-AA8D-AE62F4C2DF3B}" srcOrd="0" destOrd="0" presId="urn:microsoft.com/office/officeart/2005/8/layout/default"/>
    <dgm:cxn modelId="{73367D9B-25C4-437F-8787-3C443473F359}" type="presParOf" srcId="{68409502-2F7E-4D20-8223-7BD08B579CC7}" destId="{C440B86D-1BFD-421F-B50F-78090FFDDD37}" srcOrd="1" destOrd="0" presId="urn:microsoft.com/office/officeart/2005/8/layout/default"/>
    <dgm:cxn modelId="{674A1DCC-92A5-43F8-865B-9AC10151C24D}" type="presParOf" srcId="{68409502-2F7E-4D20-8223-7BD08B579CC7}" destId="{04AC18BE-0142-4575-AFA6-DDBC8F704029}" srcOrd="2" destOrd="0" presId="urn:microsoft.com/office/officeart/2005/8/layout/default"/>
    <dgm:cxn modelId="{8114D6DD-942B-45B2-8965-DF08610FDB58}" type="presParOf" srcId="{68409502-2F7E-4D20-8223-7BD08B579CC7}" destId="{BC8E06F6-5B06-4385-88E8-C98B8953855E}" srcOrd="3" destOrd="0" presId="urn:microsoft.com/office/officeart/2005/8/layout/default"/>
    <dgm:cxn modelId="{9209F5A1-7E7E-43F2-8713-59B6BBFC6A45}" type="presParOf" srcId="{68409502-2F7E-4D20-8223-7BD08B579CC7}" destId="{9F167827-6F2A-4495-BAAD-BCB53228F8D8}" srcOrd="4" destOrd="0" presId="urn:microsoft.com/office/officeart/2005/8/layout/default"/>
    <dgm:cxn modelId="{3C23087B-D889-4FCE-B36C-E537464812B2}" type="presParOf" srcId="{68409502-2F7E-4D20-8223-7BD08B579CC7}" destId="{2F811144-DBEC-4973-AF05-B447B23650F7}" srcOrd="5" destOrd="0" presId="urn:microsoft.com/office/officeart/2005/8/layout/default"/>
    <dgm:cxn modelId="{20F3B0FB-956C-4FF0-B2FA-E7315945AE87}" type="presParOf" srcId="{68409502-2F7E-4D20-8223-7BD08B579CC7}" destId="{133ADDCB-0255-4E0F-9073-C27C550D0F4D}" srcOrd="6" destOrd="0" presId="urn:microsoft.com/office/officeart/2005/8/layout/default"/>
    <dgm:cxn modelId="{7F8AC03D-DAA6-4714-B226-D0445699CB1F}" type="presParOf" srcId="{68409502-2F7E-4D20-8223-7BD08B579CC7}" destId="{F4F7D5C7-1E15-454B-8BAD-7A9111172441}" srcOrd="7" destOrd="0" presId="urn:microsoft.com/office/officeart/2005/8/layout/default"/>
    <dgm:cxn modelId="{69DE16EA-AB38-4A41-9B5A-022038C090D4}" type="presParOf" srcId="{68409502-2F7E-4D20-8223-7BD08B579CC7}" destId="{F0C676AA-DF22-4E97-98BD-DAE6C12B553B}" srcOrd="8" destOrd="0" presId="urn:microsoft.com/office/officeart/2005/8/layout/default"/>
    <dgm:cxn modelId="{FC22B0D7-B2E3-4221-8A78-7310016B4EDA}" type="presParOf" srcId="{68409502-2F7E-4D20-8223-7BD08B579CC7}" destId="{773840F4-C978-4B64-A773-70AC1DB061D3}" srcOrd="9" destOrd="0" presId="urn:microsoft.com/office/officeart/2005/8/layout/default"/>
    <dgm:cxn modelId="{2BEE805D-8418-4209-B9D3-3279B47A4320}" type="presParOf" srcId="{68409502-2F7E-4D20-8223-7BD08B579CC7}" destId="{3A47E4CD-099F-4307-BF37-2A7C11003132}" srcOrd="10" destOrd="0" presId="urn:microsoft.com/office/officeart/2005/8/layout/default"/>
    <dgm:cxn modelId="{B5876B82-09B5-466B-9FEA-EA25BC432D29}" type="presParOf" srcId="{68409502-2F7E-4D20-8223-7BD08B579CC7}" destId="{AA026A5E-C560-4BC2-8965-B6CAEBB07FF6}" srcOrd="11" destOrd="0" presId="urn:microsoft.com/office/officeart/2005/8/layout/default"/>
    <dgm:cxn modelId="{BD83903C-191A-4650-B9CE-11C024DF19DB}" type="presParOf" srcId="{68409502-2F7E-4D20-8223-7BD08B579CC7}" destId="{B7360D1E-28A8-4691-9038-3FDFF4173C65}" srcOrd="12" destOrd="0" presId="urn:microsoft.com/office/officeart/2005/8/layout/default"/>
    <dgm:cxn modelId="{2D5AE6D7-D588-4FE2-9254-EC0D59982A0B}" type="presParOf" srcId="{68409502-2F7E-4D20-8223-7BD08B579CC7}" destId="{48020BA8-829D-41C6-8750-43CCD9A6B9D1}" srcOrd="13" destOrd="0" presId="urn:microsoft.com/office/officeart/2005/8/layout/default"/>
    <dgm:cxn modelId="{2A7E534E-BFBA-4335-92A7-959E2AC6C1FE}" type="presParOf" srcId="{68409502-2F7E-4D20-8223-7BD08B579CC7}" destId="{5F62EC63-48DD-466A-95A9-2CAE41B6817F}" srcOrd="14" destOrd="0" presId="urn:microsoft.com/office/officeart/2005/8/layout/default"/>
    <dgm:cxn modelId="{D7517AC3-4B0D-410A-91E1-D875989B69BC}" type="presParOf" srcId="{68409502-2F7E-4D20-8223-7BD08B579CC7}" destId="{C030D243-1EAB-468C-B666-58D5603C65F8}" srcOrd="15" destOrd="0" presId="urn:microsoft.com/office/officeart/2005/8/layout/default"/>
    <dgm:cxn modelId="{0A15FF11-7F53-4855-A886-3ACABE3D2ECA}" type="presParOf" srcId="{68409502-2F7E-4D20-8223-7BD08B579CC7}" destId="{E8C0C26A-B175-4FB1-A376-0E0C401C25C2}" srcOrd="16" destOrd="0" presId="urn:microsoft.com/office/officeart/2005/8/layout/default"/>
    <dgm:cxn modelId="{B33CFE90-838C-4DDB-83B5-628B27CBDC6F}" type="presParOf" srcId="{68409502-2F7E-4D20-8223-7BD08B579CC7}" destId="{D1ACEFA5-66F1-4A7A-958F-B778A614FA00}" srcOrd="17" destOrd="0" presId="urn:microsoft.com/office/officeart/2005/8/layout/default"/>
    <dgm:cxn modelId="{FA1A4AE6-5EED-4649-88C6-8723CC7EAEA9}" type="presParOf" srcId="{68409502-2F7E-4D20-8223-7BD08B579CC7}" destId="{5E4D19E3-9A20-413B-8DF3-769EF2A691C5}"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3FA3E-0B0C-4D71-AD8B-C8667B18A7C1}">
      <dsp:nvSpPr>
        <dsp:cNvPr id="0" name=""/>
        <dsp:cNvSpPr/>
      </dsp:nvSpPr>
      <dsp:spPr>
        <a:xfrm>
          <a:off x="721359" y="0"/>
          <a:ext cx="8175413" cy="409348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1A3135-EF7D-4719-9219-E495029FD42A}">
      <dsp:nvSpPr>
        <dsp:cNvPr id="0" name=""/>
        <dsp:cNvSpPr/>
      </dsp:nvSpPr>
      <dsp:spPr>
        <a:xfrm>
          <a:off x="4813" y="1228044"/>
          <a:ext cx="2315302" cy="1637392"/>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2011: 1</a:t>
          </a:r>
          <a:r>
            <a:rPr lang="en-US" sz="1500" b="1" kern="1200" baseline="30000" dirty="0"/>
            <a:t>st</a:t>
          </a:r>
          <a:r>
            <a:rPr lang="en-US" sz="1500" b="1" kern="1200" dirty="0"/>
            <a:t> Launch</a:t>
          </a:r>
        </a:p>
        <a:p>
          <a:pPr marL="0" lvl="0" indent="0" algn="ctr" defTabSz="666750">
            <a:lnSpc>
              <a:spcPct val="90000"/>
            </a:lnSpc>
            <a:spcBef>
              <a:spcPct val="0"/>
            </a:spcBef>
            <a:spcAft>
              <a:spcPct val="35000"/>
            </a:spcAft>
            <a:buNone/>
          </a:pPr>
          <a:r>
            <a:rPr lang="en-US" sz="1500" kern="1200" dirty="0"/>
            <a:t>6 clinicians serve 200 girls and young women</a:t>
          </a:r>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r>
            <a:rPr lang="en-US" sz="1500" i="1" kern="1200" dirty="0"/>
            <a:t>Formalizing Curriculum</a:t>
          </a:r>
        </a:p>
      </dsp:txBody>
      <dsp:txXfrm>
        <a:off x="84744" y="1307975"/>
        <a:ext cx="2155440" cy="1477530"/>
      </dsp:txXfrm>
    </dsp:sp>
    <dsp:sp modelId="{DF75E500-6EDC-4AC3-BF5F-7D003D9383CF}">
      <dsp:nvSpPr>
        <dsp:cNvPr id="0" name=""/>
        <dsp:cNvSpPr/>
      </dsp:nvSpPr>
      <dsp:spPr>
        <a:xfrm>
          <a:off x="2435881" y="1228044"/>
          <a:ext cx="2315302" cy="1637392"/>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2015, 2017: Formative Evaluation</a:t>
          </a:r>
        </a:p>
        <a:p>
          <a:pPr marL="0" lvl="0" indent="0" algn="ctr" defTabSz="666750">
            <a:lnSpc>
              <a:spcPct val="90000"/>
            </a:lnSpc>
            <a:spcBef>
              <a:spcPct val="0"/>
            </a:spcBef>
            <a:spcAft>
              <a:spcPct val="35000"/>
            </a:spcAft>
            <a:buNone/>
          </a:pPr>
          <a:r>
            <a:rPr lang="en-US" sz="1500" kern="1200" dirty="0"/>
            <a:t>Community-based participatory research</a:t>
          </a:r>
        </a:p>
        <a:p>
          <a:pPr marL="0" lvl="0" indent="0" algn="ctr" defTabSz="666750">
            <a:lnSpc>
              <a:spcPct val="90000"/>
            </a:lnSpc>
            <a:spcBef>
              <a:spcPct val="0"/>
            </a:spcBef>
            <a:spcAft>
              <a:spcPct val="35000"/>
            </a:spcAft>
            <a:buNone/>
          </a:pPr>
          <a:r>
            <a:rPr lang="en-US" sz="1500" i="1" kern="1200" dirty="0"/>
            <a:t>Evaluation &amp; Program Planning</a:t>
          </a:r>
        </a:p>
      </dsp:txBody>
      <dsp:txXfrm>
        <a:off x="2515812" y="1307975"/>
        <a:ext cx="2155440" cy="1477530"/>
      </dsp:txXfrm>
    </dsp:sp>
    <dsp:sp modelId="{3EED9934-FFFF-45EC-90F1-2620508E2BD9}">
      <dsp:nvSpPr>
        <dsp:cNvPr id="0" name=""/>
        <dsp:cNvSpPr/>
      </dsp:nvSpPr>
      <dsp:spPr>
        <a:xfrm>
          <a:off x="4866949" y="1228044"/>
          <a:ext cx="2315302" cy="1637392"/>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b="1" kern="1200" dirty="0">
              <a:latin typeface="Trebuchet MS" panose="020B0603020202020204"/>
            </a:rPr>
            <a:t>2018, 2019: Impact Evaluation</a:t>
          </a:r>
        </a:p>
        <a:p>
          <a:pPr marL="0" lvl="0" indent="0" algn="ctr" defTabSz="666750" rtl="0">
            <a:lnSpc>
              <a:spcPct val="90000"/>
            </a:lnSpc>
            <a:spcBef>
              <a:spcPct val="0"/>
            </a:spcBef>
            <a:spcAft>
              <a:spcPct val="35000"/>
            </a:spcAft>
            <a:buNone/>
          </a:pPr>
          <a:r>
            <a:rPr lang="en-US" sz="1500" b="0" kern="1200" dirty="0">
              <a:latin typeface="Trebuchet MS" panose="020B0603020202020204"/>
            </a:rPr>
            <a:t>Randomized Control Trial</a:t>
          </a:r>
        </a:p>
        <a:p>
          <a:pPr marL="0" lvl="0" indent="0" algn="ctr" defTabSz="666750" rtl="0">
            <a:lnSpc>
              <a:spcPct val="90000"/>
            </a:lnSpc>
            <a:spcBef>
              <a:spcPct val="0"/>
            </a:spcBef>
            <a:spcAft>
              <a:spcPct val="35000"/>
            </a:spcAft>
            <a:buNone/>
          </a:pPr>
          <a:r>
            <a:rPr lang="en-US" sz="1500" b="0" kern="1200" dirty="0">
              <a:latin typeface="Trebuchet MS" panose="020B0603020202020204"/>
            </a:rPr>
            <a:t>with Urban Lab from UIC</a:t>
          </a:r>
        </a:p>
      </dsp:txBody>
      <dsp:txXfrm>
        <a:off x="4946880" y="1307975"/>
        <a:ext cx="2155440" cy="1477530"/>
      </dsp:txXfrm>
    </dsp:sp>
    <dsp:sp modelId="{D398A134-1187-48E5-8184-FB936DF5CD9A}">
      <dsp:nvSpPr>
        <dsp:cNvPr id="0" name=""/>
        <dsp:cNvSpPr/>
      </dsp:nvSpPr>
      <dsp:spPr>
        <a:xfrm>
          <a:off x="7298016" y="1228044"/>
          <a:ext cx="2315302" cy="1637392"/>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latin typeface="+mn-lt"/>
              <a:ea typeface="Calibri"/>
              <a:cs typeface="Calibri"/>
            </a:rPr>
            <a:t>2023: Impact Report</a:t>
          </a:r>
        </a:p>
        <a:p>
          <a:pPr marL="0" lvl="0" indent="0" algn="ctr" defTabSz="666750">
            <a:lnSpc>
              <a:spcPct val="90000"/>
            </a:lnSpc>
            <a:spcBef>
              <a:spcPct val="0"/>
            </a:spcBef>
            <a:spcAft>
              <a:spcPct val="35000"/>
            </a:spcAft>
            <a:buNone/>
          </a:pPr>
          <a:r>
            <a:rPr lang="en-US" sz="1500" kern="1200" dirty="0">
              <a:solidFill>
                <a:schemeClr val="bg1"/>
              </a:solidFill>
              <a:latin typeface="+mn-lt"/>
              <a:ea typeface="Calibri"/>
              <a:cs typeface="Calibri"/>
            </a:rPr>
            <a:t>Final impact report published</a:t>
          </a:r>
          <a:endParaRPr lang="en-US" sz="1500" kern="1200" dirty="0">
            <a:solidFill>
              <a:schemeClr val="bg1"/>
            </a:solidFill>
            <a:latin typeface="+mn-lt"/>
          </a:endParaRPr>
        </a:p>
      </dsp:txBody>
      <dsp:txXfrm>
        <a:off x="7377947" y="1307975"/>
        <a:ext cx="2155440" cy="14775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606C4-9C71-4BC7-BE04-83ECECAA7E92}">
      <dsp:nvSpPr>
        <dsp:cNvPr id="0" name=""/>
        <dsp:cNvSpPr/>
      </dsp:nvSpPr>
      <dsp:spPr>
        <a:xfrm>
          <a:off x="0" y="413783"/>
          <a:ext cx="5913437" cy="655200"/>
        </a:xfrm>
        <a:prstGeom prst="rect">
          <a:avLst/>
        </a:prstGeom>
        <a:solidFill>
          <a:schemeClr val="lt1">
            <a:alpha val="90000"/>
            <a:hueOff val="0"/>
            <a:satOff val="0"/>
            <a:lumOff val="0"/>
            <a:alphaOff val="0"/>
          </a:schemeClr>
        </a:solidFill>
        <a:ln w="12700" cap="rnd" cmpd="sng" algn="ctr">
          <a:solidFill>
            <a:schemeClr val="accent1">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0E5F0D5-8734-426D-855E-CA0A78092310}">
      <dsp:nvSpPr>
        <dsp:cNvPr id="0" name=""/>
        <dsp:cNvSpPr/>
      </dsp:nvSpPr>
      <dsp:spPr>
        <a:xfrm>
          <a:off x="295671" y="30023"/>
          <a:ext cx="4139405" cy="767520"/>
        </a:xfrm>
        <a:prstGeom prst="roundRect">
          <a:avLst/>
        </a:prstGeom>
        <a:gradFill rotWithShape="0">
          <a:gsLst>
            <a:gs pos="0">
              <a:schemeClr val="accent1">
                <a:shade val="80000"/>
                <a:hueOff val="0"/>
                <a:satOff val="0"/>
                <a:lumOff val="0"/>
                <a:alphaOff val="0"/>
                <a:tint val="96000"/>
                <a:lumMod val="100000"/>
              </a:schemeClr>
            </a:gs>
            <a:gs pos="78000">
              <a:schemeClr val="accent1">
                <a:shade val="8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0" tIns="0" rIns="156460" bIns="0" numCol="1" spcCol="1270" anchor="ctr" anchorCtr="0">
          <a:noAutofit/>
        </a:bodyPr>
        <a:lstStyle/>
        <a:p>
          <a:pPr marL="0" lvl="0" indent="0" algn="l" defTabSz="1155700">
            <a:lnSpc>
              <a:spcPct val="90000"/>
            </a:lnSpc>
            <a:spcBef>
              <a:spcPct val="0"/>
            </a:spcBef>
            <a:spcAft>
              <a:spcPct val="35000"/>
            </a:spcAft>
            <a:buNone/>
          </a:pPr>
          <a:r>
            <a:rPr lang="en-US" sz="2600" kern="1200"/>
            <a:t>Values </a:t>
          </a:r>
        </a:p>
      </dsp:txBody>
      <dsp:txXfrm>
        <a:off x="333138" y="67490"/>
        <a:ext cx="4064471" cy="692586"/>
      </dsp:txXfrm>
    </dsp:sp>
    <dsp:sp modelId="{064923DF-718A-4B9D-9DAA-6AA8537E76D0}">
      <dsp:nvSpPr>
        <dsp:cNvPr id="0" name=""/>
        <dsp:cNvSpPr/>
      </dsp:nvSpPr>
      <dsp:spPr>
        <a:xfrm>
          <a:off x="0" y="3764841"/>
          <a:ext cx="5913437" cy="655200"/>
        </a:xfrm>
        <a:prstGeom prst="rect">
          <a:avLst/>
        </a:prstGeom>
        <a:solidFill>
          <a:schemeClr val="lt1">
            <a:alpha val="90000"/>
            <a:hueOff val="0"/>
            <a:satOff val="0"/>
            <a:lumOff val="0"/>
            <a:alphaOff val="0"/>
          </a:schemeClr>
        </a:solidFill>
        <a:ln w="12700" cap="rnd" cmpd="sng" algn="ctr">
          <a:solidFill>
            <a:schemeClr val="accent1">
              <a:shade val="80000"/>
              <a:hueOff val="17004"/>
              <a:satOff val="-12584"/>
              <a:lumOff val="11352"/>
              <a:alphaOff val="0"/>
            </a:schemeClr>
          </a:solidFill>
          <a:prstDash val="solid"/>
        </a:ln>
        <a:effectLst/>
      </dsp:spPr>
      <dsp:style>
        <a:lnRef idx="1">
          <a:scrgbClr r="0" g="0" b="0"/>
        </a:lnRef>
        <a:fillRef idx="1">
          <a:scrgbClr r="0" g="0" b="0"/>
        </a:fillRef>
        <a:effectRef idx="0">
          <a:scrgbClr r="0" g="0" b="0"/>
        </a:effectRef>
        <a:fontRef idx="minor"/>
      </dsp:style>
    </dsp:sp>
    <dsp:sp modelId="{91B506ED-DF4B-4138-A705-A30F9F3387DC}">
      <dsp:nvSpPr>
        <dsp:cNvPr id="0" name=""/>
        <dsp:cNvSpPr/>
      </dsp:nvSpPr>
      <dsp:spPr>
        <a:xfrm>
          <a:off x="295671" y="1209383"/>
          <a:ext cx="4139405" cy="767520"/>
        </a:xfrm>
        <a:prstGeom prst="roundRect">
          <a:avLst/>
        </a:prstGeom>
        <a:gradFill rotWithShape="0">
          <a:gsLst>
            <a:gs pos="0">
              <a:schemeClr val="accent1">
                <a:shade val="80000"/>
                <a:hueOff val="17004"/>
                <a:satOff val="-12584"/>
                <a:lumOff val="11352"/>
                <a:alphaOff val="0"/>
                <a:tint val="96000"/>
                <a:lumMod val="100000"/>
              </a:schemeClr>
            </a:gs>
            <a:gs pos="78000">
              <a:schemeClr val="accent1">
                <a:shade val="80000"/>
                <a:hueOff val="17004"/>
                <a:satOff val="-12584"/>
                <a:lumOff val="11352"/>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0" tIns="0" rIns="156460" bIns="0" numCol="1" spcCol="1270" anchor="ctr" anchorCtr="0">
          <a:noAutofit/>
        </a:bodyPr>
        <a:lstStyle/>
        <a:p>
          <a:pPr marL="0" lvl="0" indent="0" algn="l" defTabSz="1155700">
            <a:lnSpc>
              <a:spcPct val="90000"/>
            </a:lnSpc>
            <a:spcBef>
              <a:spcPct val="0"/>
            </a:spcBef>
            <a:spcAft>
              <a:spcPct val="35000"/>
            </a:spcAft>
            <a:buNone/>
          </a:pPr>
          <a:r>
            <a:rPr lang="en-US" sz="2600" kern="1200"/>
            <a:t>Culture</a:t>
          </a:r>
        </a:p>
      </dsp:txBody>
      <dsp:txXfrm>
        <a:off x="333138" y="1246850"/>
        <a:ext cx="4064471" cy="692586"/>
      </dsp:txXfrm>
    </dsp:sp>
    <dsp:sp modelId="{BB81D8F8-A5C0-4AD8-B03A-A7F3B89DD18F}">
      <dsp:nvSpPr>
        <dsp:cNvPr id="0" name=""/>
        <dsp:cNvSpPr/>
      </dsp:nvSpPr>
      <dsp:spPr>
        <a:xfrm>
          <a:off x="0" y="2772503"/>
          <a:ext cx="5913437" cy="655200"/>
        </a:xfrm>
        <a:prstGeom prst="rect">
          <a:avLst/>
        </a:prstGeom>
        <a:solidFill>
          <a:schemeClr val="lt1">
            <a:alpha val="90000"/>
            <a:hueOff val="0"/>
            <a:satOff val="0"/>
            <a:lumOff val="0"/>
            <a:alphaOff val="0"/>
          </a:schemeClr>
        </a:solidFill>
        <a:ln w="12700" cap="rnd" cmpd="sng" algn="ctr">
          <a:solidFill>
            <a:schemeClr val="accent1">
              <a:shade val="80000"/>
              <a:hueOff val="34008"/>
              <a:satOff val="-25167"/>
              <a:lumOff val="22704"/>
              <a:alphaOff val="0"/>
            </a:schemeClr>
          </a:solidFill>
          <a:prstDash val="solid"/>
        </a:ln>
        <a:effectLst/>
      </dsp:spPr>
      <dsp:style>
        <a:lnRef idx="1">
          <a:scrgbClr r="0" g="0" b="0"/>
        </a:lnRef>
        <a:fillRef idx="1">
          <a:scrgbClr r="0" g="0" b="0"/>
        </a:fillRef>
        <a:effectRef idx="0">
          <a:scrgbClr r="0" g="0" b="0"/>
        </a:effectRef>
        <a:fontRef idx="minor"/>
      </dsp:style>
    </dsp:sp>
    <dsp:sp modelId="{BA1B0ECF-C445-4B93-A031-B50CC0EC1A4B}">
      <dsp:nvSpPr>
        <dsp:cNvPr id="0" name=""/>
        <dsp:cNvSpPr/>
      </dsp:nvSpPr>
      <dsp:spPr>
        <a:xfrm>
          <a:off x="295671" y="2388743"/>
          <a:ext cx="4139405" cy="767520"/>
        </a:xfrm>
        <a:prstGeom prst="roundRect">
          <a:avLst/>
        </a:prstGeom>
        <a:gradFill rotWithShape="0">
          <a:gsLst>
            <a:gs pos="0">
              <a:schemeClr val="accent1">
                <a:shade val="80000"/>
                <a:hueOff val="34008"/>
                <a:satOff val="-25167"/>
                <a:lumOff val="22704"/>
                <a:alphaOff val="0"/>
                <a:tint val="96000"/>
                <a:lumMod val="100000"/>
              </a:schemeClr>
            </a:gs>
            <a:gs pos="78000">
              <a:schemeClr val="accent1">
                <a:shade val="80000"/>
                <a:hueOff val="34008"/>
                <a:satOff val="-25167"/>
                <a:lumOff val="2270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0" tIns="0" rIns="156460" bIns="0" numCol="1" spcCol="1270" anchor="ctr" anchorCtr="0">
          <a:noAutofit/>
        </a:bodyPr>
        <a:lstStyle/>
        <a:p>
          <a:pPr marL="0" lvl="0" indent="0" algn="l" defTabSz="1155700">
            <a:lnSpc>
              <a:spcPct val="90000"/>
            </a:lnSpc>
            <a:spcBef>
              <a:spcPct val="0"/>
            </a:spcBef>
            <a:spcAft>
              <a:spcPct val="35000"/>
            </a:spcAft>
            <a:buNone/>
          </a:pPr>
          <a:r>
            <a:rPr lang="en-US" sz="2600" kern="1200"/>
            <a:t>Coping Skills</a:t>
          </a:r>
        </a:p>
      </dsp:txBody>
      <dsp:txXfrm>
        <a:off x="333138" y="2426210"/>
        <a:ext cx="4064471" cy="692586"/>
      </dsp:txXfrm>
    </dsp:sp>
    <dsp:sp modelId="{B95FF24B-4CB8-4423-ABEF-909DF66776E7}">
      <dsp:nvSpPr>
        <dsp:cNvPr id="0" name=""/>
        <dsp:cNvSpPr/>
      </dsp:nvSpPr>
      <dsp:spPr>
        <a:xfrm>
          <a:off x="0" y="3951864"/>
          <a:ext cx="5913437" cy="655200"/>
        </a:xfrm>
        <a:prstGeom prst="rect">
          <a:avLst/>
        </a:prstGeom>
        <a:solidFill>
          <a:schemeClr val="lt1">
            <a:alpha val="90000"/>
            <a:hueOff val="0"/>
            <a:satOff val="0"/>
            <a:lumOff val="0"/>
            <a:alphaOff val="0"/>
          </a:schemeClr>
        </a:solidFill>
        <a:ln w="12700" cap="rnd" cmpd="sng" algn="ctr">
          <a:solidFill>
            <a:schemeClr val="accent1">
              <a:shade val="80000"/>
              <a:hueOff val="51011"/>
              <a:satOff val="-37751"/>
              <a:lumOff val="34056"/>
              <a:alphaOff val="0"/>
            </a:schemeClr>
          </a:solidFill>
          <a:prstDash val="solid"/>
        </a:ln>
        <a:effectLst/>
      </dsp:spPr>
      <dsp:style>
        <a:lnRef idx="1">
          <a:scrgbClr r="0" g="0" b="0"/>
        </a:lnRef>
        <a:fillRef idx="1">
          <a:scrgbClr r="0" g="0" b="0"/>
        </a:fillRef>
        <a:effectRef idx="0">
          <a:scrgbClr r="0" g="0" b="0"/>
        </a:effectRef>
        <a:fontRef idx="minor"/>
      </dsp:style>
    </dsp:sp>
    <dsp:sp modelId="{5DB10C0D-53E7-4FF6-9233-D89AAE0572B4}">
      <dsp:nvSpPr>
        <dsp:cNvPr id="0" name=""/>
        <dsp:cNvSpPr/>
      </dsp:nvSpPr>
      <dsp:spPr>
        <a:xfrm>
          <a:off x="295671" y="3568104"/>
          <a:ext cx="4139405" cy="767520"/>
        </a:xfrm>
        <a:prstGeom prst="roundRect">
          <a:avLst/>
        </a:prstGeom>
        <a:gradFill rotWithShape="0">
          <a:gsLst>
            <a:gs pos="0">
              <a:schemeClr val="accent1">
                <a:shade val="80000"/>
                <a:hueOff val="51011"/>
                <a:satOff val="-37751"/>
                <a:lumOff val="34056"/>
                <a:alphaOff val="0"/>
                <a:tint val="96000"/>
                <a:lumMod val="100000"/>
              </a:schemeClr>
            </a:gs>
            <a:gs pos="78000">
              <a:schemeClr val="accent1">
                <a:shade val="80000"/>
                <a:hueOff val="51011"/>
                <a:satOff val="-37751"/>
                <a:lumOff val="34056"/>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0" tIns="0" rIns="156460" bIns="0" numCol="1" spcCol="1270" anchor="ctr" anchorCtr="0">
          <a:noAutofit/>
        </a:bodyPr>
        <a:lstStyle/>
        <a:p>
          <a:pPr marL="0" lvl="0" indent="0" algn="l" defTabSz="1155700">
            <a:lnSpc>
              <a:spcPct val="90000"/>
            </a:lnSpc>
            <a:spcBef>
              <a:spcPct val="0"/>
            </a:spcBef>
            <a:spcAft>
              <a:spcPct val="35000"/>
            </a:spcAft>
            <a:buNone/>
          </a:pPr>
          <a:r>
            <a:rPr lang="en-US" sz="2600" kern="1200"/>
            <a:t>Relationships</a:t>
          </a:r>
        </a:p>
      </dsp:txBody>
      <dsp:txXfrm>
        <a:off x="333138" y="3605571"/>
        <a:ext cx="4064471" cy="692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841AE-1D61-40B8-AA8D-AE62F4C2DF3B}">
      <dsp:nvSpPr>
        <dsp:cNvPr id="0" name=""/>
        <dsp:cNvSpPr/>
      </dsp:nvSpPr>
      <dsp:spPr>
        <a:xfrm>
          <a:off x="822940" y="2285"/>
          <a:ext cx="1832891" cy="1099735"/>
        </a:xfrm>
        <a:prstGeom prst="rect">
          <a:avLst/>
        </a:prstGeom>
        <a:solidFill>
          <a:schemeClr val="accent1">
            <a:shade val="8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Brief Encounters</a:t>
          </a:r>
        </a:p>
      </dsp:txBody>
      <dsp:txXfrm>
        <a:off x="822940" y="2285"/>
        <a:ext cx="1832891" cy="1099735"/>
      </dsp:txXfrm>
    </dsp:sp>
    <dsp:sp modelId="{04AC18BE-0142-4575-AFA6-DDBC8F704029}">
      <dsp:nvSpPr>
        <dsp:cNvPr id="0" name=""/>
        <dsp:cNvSpPr/>
      </dsp:nvSpPr>
      <dsp:spPr>
        <a:xfrm>
          <a:off x="2839121" y="2285"/>
          <a:ext cx="1832891" cy="1099735"/>
        </a:xfrm>
        <a:prstGeom prst="rect">
          <a:avLst/>
        </a:prstGeom>
        <a:solidFill>
          <a:schemeClr val="accent1">
            <a:shade val="80000"/>
            <a:hueOff val="5668"/>
            <a:satOff val="-4195"/>
            <a:lumOff val="378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Crisis Management</a:t>
          </a:r>
        </a:p>
      </dsp:txBody>
      <dsp:txXfrm>
        <a:off x="2839121" y="2285"/>
        <a:ext cx="1832891" cy="1099735"/>
      </dsp:txXfrm>
    </dsp:sp>
    <dsp:sp modelId="{9F167827-6F2A-4495-BAAD-BCB53228F8D8}">
      <dsp:nvSpPr>
        <dsp:cNvPr id="0" name=""/>
        <dsp:cNvSpPr/>
      </dsp:nvSpPr>
      <dsp:spPr>
        <a:xfrm>
          <a:off x="4855302" y="2285"/>
          <a:ext cx="1832891" cy="1099735"/>
        </a:xfrm>
        <a:prstGeom prst="rect">
          <a:avLst/>
        </a:prstGeom>
        <a:solidFill>
          <a:schemeClr val="accent1">
            <a:shade val="80000"/>
            <a:hueOff val="11336"/>
            <a:satOff val="-8389"/>
            <a:lumOff val="756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Group Counseling/WOW Curriculum</a:t>
          </a:r>
        </a:p>
      </dsp:txBody>
      <dsp:txXfrm>
        <a:off x="4855302" y="2285"/>
        <a:ext cx="1832891" cy="1099735"/>
      </dsp:txXfrm>
    </dsp:sp>
    <dsp:sp modelId="{133ADDCB-0255-4E0F-9073-C27C550D0F4D}">
      <dsp:nvSpPr>
        <dsp:cNvPr id="0" name=""/>
        <dsp:cNvSpPr/>
      </dsp:nvSpPr>
      <dsp:spPr>
        <a:xfrm>
          <a:off x="6871483" y="2285"/>
          <a:ext cx="1832891" cy="1099735"/>
        </a:xfrm>
        <a:prstGeom prst="rect">
          <a:avLst/>
        </a:prstGeom>
        <a:solidFill>
          <a:schemeClr val="accent1">
            <a:shade val="80000"/>
            <a:hueOff val="17004"/>
            <a:satOff val="-12584"/>
            <a:lumOff val="1135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Targeted Individual Counseling</a:t>
          </a:r>
        </a:p>
      </dsp:txBody>
      <dsp:txXfrm>
        <a:off x="6871483" y="2285"/>
        <a:ext cx="1832891" cy="1099735"/>
      </dsp:txXfrm>
    </dsp:sp>
    <dsp:sp modelId="{F0C676AA-DF22-4E97-98BD-DAE6C12B553B}">
      <dsp:nvSpPr>
        <dsp:cNvPr id="0" name=""/>
        <dsp:cNvSpPr/>
      </dsp:nvSpPr>
      <dsp:spPr>
        <a:xfrm>
          <a:off x="822940" y="1285309"/>
          <a:ext cx="1832891" cy="1099735"/>
        </a:xfrm>
        <a:prstGeom prst="rect">
          <a:avLst/>
        </a:prstGeom>
        <a:solidFill>
          <a:schemeClr val="accent1">
            <a:shade val="80000"/>
            <a:hueOff val="22672"/>
            <a:satOff val="-16778"/>
            <a:lumOff val="1513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Service Learning</a:t>
          </a:r>
        </a:p>
      </dsp:txBody>
      <dsp:txXfrm>
        <a:off x="822940" y="1285309"/>
        <a:ext cx="1832891" cy="1099735"/>
      </dsp:txXfrm>
    </dsp:sp>
    <dsp:sp modelId="{3A47E4CD-099F-4307-BF37-2A7C11003132}">
      <dsp:nvSpPr>
        <dsp:cNvPr id="0" name=""/>
        <dsp:cNvSpPr/>
      </dsp:nvSpPr>
      <dsp:spPr>
        <a:xfrm>
          <a:off x="2839121" y="1285309"/>
          <a:ext cx="1832891" cy="1099735"/>
        </a:xfrm>
        <a:prstGeom prst="rect">
          <a:avLst/>
        </a:prstGeom>
        <a:solidFill>
          <a:schemeClr val="accent1">
            <a:shade val="80000"/>
            <a:hueOff val="28340"/>
            <a:satOff val="-20973"/>
            <a:lumOff val="1892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Field Trips/Cultural Experiences</a:t>
          </a:r>
        </a:p>
      </dsp:txBody>
      <dsp:txXfrm>
        <a:off x="2839121" y="1285309"/>
        <a:ext cx="1832891" cy="1099735"/>
      </dsp:txXfrm>
    </dsp:sp>
    <dsp:sp modelId="{B7360D1E-28A8-4691-9038-3FDFF4173C65}">
      <dsp:nvSpPr>
        <dsp:cNvPr id="0" name=""/>
        <dsp:cNvSpPr/>
      </dsp:nvSpPr>
      <dsp:spPr>
        <a:xfrm>
          <a:off x="4855302" y="1285309"/>
          <a:ext cx="1832891" cy="1099735"/>
        </a:xfrm>
        <a:prstGeom prst="rect">
          <a:avLst/>
        </a:prstGeom>
        <a:solidFill>
          <a:schemeClr val="accent1">
            <a:shade val="80000"/>
            <a:hueOff val="34008"/>
            <a:satOff val="-25167"/>
            <a:lumOff val="2270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Family Engagement and Supports</a:t>
          </a:r>
        </a:p>
      </dsp:txBody>
      <dsp:txXfrm>
        <a:off x="4855302" y="1285309"/>
        <a:ext cx="1832891" cy="1099735"/>
      </dsp:txXfrm>
    </dsp:sp>
    <dsp:sp modelId="{5F62EC63-48DD-466A-95A9-2CAE41B6817F}">
      <dsp:nvSpPr>
        <dsp:cNvPr id="0" name=""/>
        <dsp:cNvSpPr/>
      </dsp:nvSpPr>
      <dsp:spPr>
        <a:xfrm>
          <a:off x="6871483" y="1285309"/>
          <a:ext cx="1832891" cy="1099735"/>
        </a:xfrm>
        <a:prstGeom prst="rect">
          <a:avLst/>
        </a:prstGeom>
        <a:solidFill>
          <a:schemeClr val="accent1">
            <a:shade val="80000"/>
            <a:hueOff val="39675"/>
            <a:satOff val="-29362"/>
            <a:lumOff val="2648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My Vision, My Journey</a:t>
          </a:r>
        </a:p>
      </dsp:txBody>
      <dsp:txXfrm>
        <a:off x="6871483" y="1285309"/>
        <a:ext cx="1832891" cy="1099735"/>
      </dsp:txXfrm>
    </dsp:sp>
    <dsp:sp modelId="{E8C0C26A-B175-4FB1-A376-0E0C401C25C2}">
      <dsp:nvSpPr>
        <dsp:cNvPr id="0" name=""/>
        <dsp:cNvSpPr/>
      </dsp:nvSpPr>
      <dsp:spPr>
        <a:xfrm>
          <a:off x="2839121" y="2568333"/>
          <a:ext cx="1832891" cy="1099735"/>
        </a:xfrm>
        <a:prstGeom prst="rect">
          <a:avLst/>
        </a:prstGeom>
        <a:solidFill>
          <a:schemeClr val="accent1">
            <a:shade val="80000"/>
            <a:hueOff val="45343"/>
            <a:satOff val="-33556"/>
            <a:lumOff val="302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Recognition Banquet</a:t>
          </a:r>
        </a:p>
      </dsp:txBody>
      <dsp:txXfrm>
        <a:off x="2839121" y="2568333"/>
        <a:ext cx="1832891" cy="1099735"/>
      </dsp:txXfrm>
    </dsp:sp>
    <dsp:sp modelId="{5E4D19E3-9A20-413B-8DF3-769EF2A691C5}">
      <dsp:nvSpPr>
        <dsp:cNvPr id="0" name=""/>
        <dsp:cNvSpPr/>
      </dsp:nvSpPr>
      <dsp:spPr>
        <a:xfrm>
          <a:off x="4855302" y="2568333"/>
          <a:ext cx="1832891" cy="1099735"/>
        </a:xfrm>
        <a:prstGeom prst="rect">
          <a:avLst/>
        </a:prstGeom>
        <a:solidFill>
          <a:schemeClr val="accent1">
            <a:shade val="80000"/>
            <a:hueOff val="51011"/>
            <a:satOff val="-37751"/>
            <a:lumOff val="3405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Post-Secondary Support</a:t>
          </a:r>
        </a:p>
      </dsp:txBody>
      <dsp:txXfrm>
        <a:off x="4855302" y="2568333"/>
        <a:ext cx="1832891" cy="109973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D6745-53C7-4FBB-8F04-2042525537E6}" type="datetimeFigureOut">
              <a:rPr lang="en-US" smtClean="0"/>
              <a:t>3/22/2024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3C152E-E61D-4FCF-B747-8F635A687126}" type="slidenum">
              <a:rPr lang="en-US" smtClean="0"/>
              <a:t>‹#›</a:t>
            </a:fld>
            <a:endParaRPr lang="en-US"/>
          </a:p>
        </p:txBody>
      </p:sp>
    </p:spTree>
    <p:extLst>
      <p:ext uri="{BB962C8B-B14F-4D97-AF65-F5344CB8AC3E}">
        <p14:creationId xmlns:p14="http://schemas.microsoft.com/office/powerpoint/2010/main" val="3187716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Tree>
    <p:extLst>
      <p:ext uri="{BB962C8B-B14F-4D97-AF65-F5344CB8AC3E}">
        <p14:creationId xmlns:p14="http://schemas.microsoft.com/office/powerpoint/2010/main" val="2538785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Ngozi</a:t>
            </a:r>
          </a:p>
        </p:txBody>
      </p:sp>
      <p:sp>
        <p:nvSpPr>
          <p:cNvPr id="4" name="Slide Number Placeholder 3"/>
          <p:cNvSpPr>
            <a:spLocks noGrp="1"/>
          </p:cNvSpPr>
          <p:nvPr>
            <p:ph type="sldNum" sz="quarter" idx="5"/>
          </p:nvPr>
        </p:nvSpPr>
        <p:spPr/>
        <p:txBody>
          <a:bodyPr/>
          <a:lstStyle/>
          <a:p>
            <a:fld id="{054FC3A2-1406-431C-8E0F-79AD28998D28}" type="slidenum">
              <a:rPr lang="en-US" smtClean="0"/>
              <a:t>10</a:t>
            </a:fld>
            <a:endParaRPr lang="en-US"/>
          </a:p>
        </p:txBody>
      </p:sp>
    </p:spTree>
    <p:extLst>
      <p:ext uri="{BB962C8B-B14F-4D97-AF65-F5344CB8AC3E}">
        <p14:creationId xmlns:p14="http://schemas.microsoft.com/office/powerpoint/2010/main" val="1303195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t>Ngozi</a:t>
            </a:r>
          </a:p>
          <a:p>
            <a:r>
              <a:rPr lang="en-US"/>
              <a:t>Values-identifying values and making decisions and goals based on those values</a:t>
            </a:r>
          </a:p>
          <a:p>
            <a:endParaRPr lang="en-US"/>
          </a:p>
          <a:p>
            <a:r>
              <a:rPr lang="en-US"/>
              <a:t>Culture-creating a sense of belonging to a community</a:t>
            </a:r>
          </a:p>
          <a:p>
            <a:endParaRPr lang="en-US"/>
          </a:p>
          <a:p>
            <a:r>
              <a:rPr lang="en-US"/>
              <a:t>Coping Skills-helping to develop a coping tool kit to manage what life throws at them</a:t>
            </a:r>
          </a:p>
          <a:p>
            <a:endParaRPr lang="en-US"/>
          </a:p>
          <a:p>
            <a:r>
              <a:rPr lang="en-US"/>
              <a:t>Relationships-being prepared for all of the different relationships in life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F793B-8EC6-4A3A-A9CA-4B714092B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435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4FC3A2-1406-431C-8E0F-79AD2899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751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C47BB-AC4E-7745-8727-FEFDBB5267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503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Ngozi</a:t>
            </a:r>
          </a:p>
          <a:p>
            <a:r>
              <a:rPr lang="en-US"/>
              <a:t>So, what are the ingredients of WOW.</a:t>
            </a:r>
          </a:p>
          <a:p>
            <a:endParaRPr lang="en-US"/>
          </a:p>
          <a:p>
            <a:r>
              <a:rPr lang="en-US"/>
              <a:t>Brief Encounters-15 minutes or less time spent reinforcing the learning by just being present in during the school day. </a:t>
            </a:r>
          </a:p>
          <a:p>
            <a:endParaRPr lang="en-US"/>
          </a:p>
          <a:p>
            <a:r>
              <a:rPr lang="en-US"/>
              <a:t>Crisis Management-providing support through emergent things that pop up like SASS calls, advocacy during potential suspensions</a:t>
            </a:r>
          </a:p>
          <a:p>
            <a:endParaRPr lang="en-US"/>
          </a:p>
          <a:p>
            <a:r>
              <a:rPr lang="en-US"/>
              <a:t>Recognition Banquet-provide an opportunity to celebrate the </a:t>
            </a:r>
            <a:r>
              <a:rPr lang="en-US" err="1"/>
              <a:t>hardwork</a:t>
            </a:r>
            <a:r>
              <a:rPr lang="en-US"/>
              <a:t> of all of the WOW girls </a:t>
            </a:r>
          </a:p>
          <a:p>
            <a:endParaRPr lang="en-US"/>
          </a:p>
          <a:p>
            <a:r>
              <a:rPr lang="en-US"/>
              <a:t>Post-Secondary-helping the girls develop a plan for life after high school, giving them tools to navigate the new challenges they will face on this leg of the journey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F793B-8EC6-4A3A-A9CA-4B714092B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859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Gail</a:t>
            </a:r>
          </a:p>
        </p:txBody>
      </p:sp>
      <p:sp>
        <p:nvSpPr>
          <p:cNvPr id="4" name="Slide Number Placeholder 3"/>
          <p:cNvSpPr>
            <a:spLocks noGrp="1"/>
          </p:cNvSpPr>
          <p:nvPr>
            <p:ph type="sldNum" sz="quarter" idx="5"/>
          </p:nvPr>
        </p:nvSpPr>
        <p:spPr/>
        <p:txBody>
          <a:bodyPr/>
          <a:lstStyle/>
          <a:p>
            <a:fld id="{054FC3A2-1406-431C-8E0F-79AD28998D28}" type="slidenum">
              <a:rPr lang="en-US" smtClean="0"/>
              <a:t>16</a:t>
            </a:fld>
            <a:endParaRPr lang="en-US"/>
          </a:p>
        </p:txBody>
      </p:sp>
    </p:spTree>
    <p:extLst>
      <p:ext uri="{BB962C8B-B14F-4D97-AF65-F5344CB8AC3E}">
        <p14:creationId xmlns:p14="http://schemas.microsoft.com/office/powerpoint/2010/main" val="3999130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C47BB-AC4E-7745-8727-FEFDBB5267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246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C47BB-AC4E-7745-8727-FEFDBB5267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762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C47BB-AC4E-7745-8727-FEFDBB5267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278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https://www.youtube.com/watch?v=wg0hqeSEwWk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22FF40-0963-44D0-A01B-5C994938C2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010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Michelle</a:t>
            </a:r>
          </a:p>
        </p:txBody>
      </p:sp>
    </p:spTree>
    <p:extLst>
      <p:ext uri="{BB962C8B-B14F-4D97-AF65-F5344CB8AC3E}">
        <p14:creationId xmlns:p14="http://schemas.microsoft.com/office/powerpoint/2010/main" val="2156023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C47BB-AC4E-7745-8727-FEFDBB5267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908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Gail</a:t>
            </a:r>
          </a:p>
        </p:txBody>
      </p:sp>
      <p:sp>
        <p:nvSpPr>
          <p:cNvPr id="4" name="Slide Number Placeholder 3"/>
          <p:cNvSpPr>
            <a:spLocks noGrp="1"/>
          </p:cNvSpPr>
          <p:nvPr>
            <p:ph type="sldNum" sz="quarter" idx="5"/>
          </p:nvPr>
        </p:nvSpPr>
        <p:spPr/>
        <p:txBody>
          <a:bodyPr/>
          <a:lstStyle/>
          <a:p>
            <a:fld id="{054FC3A2-1406-431C-8E0F-79AD28998D28}" type="slidenum">
              <a:rPr lang="en-US" smtClean="0"/>
              <a:t>22</a:t>
            </a:fld>
            <a:endParaRPr lang="en-US"/>
          </a:p>
        </p:txBody>
      </p:sp>
    </p:spTree>
    <p:extLst>
      <p:ext uri="{BB962C8B-B14F-4D97-AF65-F5344CB8AC3E}">
        <p14:creationId xmlns:p14="http://schemas.microsoft.com/office/powerpoint/2010/main" val="1099415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Introductions of New Advisory Council &amp; Staff Members that are present</a:t>
            </a:r>
          </a:p>
        </p:txBody>
      </p:sp>
    </p:spTree>
    <p:extLst>
      <p:ext uri="{BB962C8B-B14F-4D97-AF65-F5344CB8AC3E}">
        <p14:creationId xmlns:p14="http://schemas.microsoft.com/office/powerpoint/2010/main" val="10190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Introductions of New Advisory Council &amp; Staff Members that are present</a:t>
            </a:r>
          </a:p>
        </p:txBody>
      </p:sp>
    </p:spTree>
    <p:extLst>
      <p:ext uri="{BB962C8B-B14F-4D97-AF65-F5344CB8AC3E}">
        <p14:creationId xmlns:p14="http://schemas.microsoft.com/office/powerpoint/2010/main" val="889292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Gail</a:t>
            </a:r>
          </a:p>
        </p:txBody>
      </p:sp>
      <p:sp>
        <p:nvSpPr>
          <p:cNvPr id="4" name="Slide Number Placeholder 3"/>
          <p:cNvSpPr>
            <a:spLocks noGrp="1"/>
          </p:cNvSpPr>
          <p:nvPr>
            <p:ph type="sldNum" sz="quarter" idx="5"/>
          </p:nvPr>
        </p:nvSpPr>
        <p:spPr/>
        <p:txBody>
          <a:bodyPr/>
          <a:lstStyle/>
          <a:p>
            <a:fld id="{054FC3A2-1406-431C-8E0F-79AD28998D28}" type="slidenum">
              <a:rPr lang="en-US" smtClean="0"/>
              <a:t>26</a:t>
            </a:fld>
            <a:endParaRPr lang="en-US"/>
          </a:p>
        </p:txBody>
      </p:sp>
    </p:spTree>
    <p:extLst>
      <p:ext uri="{BB962C8B-B14F-4D97-AF65-F5344CB8AC3E}">
        <p14:creationId xmlns:p14="http://schemas.microsoft.com/office/powerpoint/2010/main" val="769468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Gail</a:t>
            </a:r>
          </a:p>
        </p:txBody>
      </p:sp>
      <p:sp>
        <p:nvSpPr>
          <p:cNvPr id="4" name="Slide Number Placeholder 3"/>
          <p:cNvSpPr>
            <a:spLocks noGrp="1"/>
          </p:cNvSpPr>
          <p:nvPr>
            <p:ph type="sldNum" sz="quarter" idx="5"/>
          </p:nvPr>
        </p:nvSpPr>
        <p:spPr/>
        <p:txBody>
          <a:bodyPr/>
          <a:lstStyle/>
          <a:p>
            <a:fld id="{054FC3A2-1406-431C-8E0F-79AD28998D28}" type="slidenum">
              <a:rPr lang="en-US" smtClean="0"/>
              <a:t>27</a:t>
            </a:fld>
            <a:endParaRPr lang="en-US"/>
          </a:p>
        </p:txBody>
      </p:sp>
    </p:spTree>
    <p:extLst>
      <p:ext uri="{BB962C8B-B14F-4D97-AF65-F5344CB8AC3E}">
        <p14:creationId xmlns:p14="http://schemas.microsoft.com/office/powerpoint/2010/main" val="4247918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C47BB-AC4E-7745-8727-FEFDBB5267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654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Imagine you have experienced any of these things – how could you be expected to focus on this presentation knowing this could happen to you when you leave this room. This is what young women experience when having to sit through class school. What do parents living elsewhere do? Imagine your child has experienced this – what would you do?</a:t>
            </a:r>
          </a:p>
          <a:p>
            <a:endParaRPr lang="en-US"/>
          </a:p>
          <a:p>
            <a:r>
              <a:rPr lang="en-US"/>
              <a:t>Most of the time, it would mean one-on-one therapy. How do we offer similar supports on a broad scale for women living in these communities?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E8-FE71-483B-A4B8-7A1C4EF20BD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825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Responded ’yes’ to at least one of the trauma exposure questions</a:t>
            </a:r>
          </a:p>
          <a:p>
            <a:r>
              <a:rPr lang="en-US" sz="1200" b="0" i="0" u="none" strike="noStrike" kern="1200" baseline="0">
                <a:solidFill>
                  <a:schemeClr val="tx1"/>
                </a:solidFill>
                <a:latin typeface="+mn-lt"/>
                <a:ea typeface="+mn-ea"/>
                <a:cs typeface="+mn-cs"/>
              </a:rPr>
              <a:t>Mean T: 0.681 </a:t>
            </a:r>
          </a:p>
          <a:p>
            <a:r>
              <a:rPr lang="en-US" sz="1200" b="0" i="0" u="none" strike="noStrike" kern="1200" baseline="0">
                <a:solidFill>
                  <a:schemeClr val="tx1"/>
                </a:solidFill>
                <a:latin typeface="+mn-lt"/>
                <a:ea typeface="+mn-ea"/>
                <a:cs typeface="+mn-cs"/>
              </a:rPr>
              <a:t>Mean C: 0.725 </a:t>
            </a:r>
          </a:p>
          <a:p>
            <a:r>
              <a:rPr lang="en-US" sz="1200" b="0" i="0" u="none" strike="noStrike" kern="1200" baseline="0">
                <a:solidFill>
                  <a:schemeClr val="tx1"/>
                </a:solidFill>
                <a:latin typeface="+mn-lt"/>
                <a:ea typeface="+mn-ea"/>
                <a:cs typeface="+mn-cs"/>
              </a:rPr>
              <a:t>CCM: 0.767</a:t>
            </a:r>
          </a:p>
          <a:p>
            <a:r>
              <a:rPr lang="en-US" sz="1200" b="0" i="0" u="none" strike="noStrike" kern="1200" baseline="0">
                <a:solidFill>
                  <a:schemeClr val="tx1"/>
                </a:solidFill>
                <a:latin typeface="+mn-lt"/>
                <a:ea typeface="+mn-ea"/>
                <a:cs typeface="+mn-cs"/>
              </a:rPr>
              <a:t>ITT: -0.050 * </a:t>
            </a:r>
          </a:p>
          <a:p>
            <a:r>
              <a:rPr lang="en-US" sz="1200" b="0" i="0" u="none" strike="noStrike" kern="1200" baseline="0">
                <a:solidFill>
                  <a:schemeClr val="tx1"/>
                </a:solidFill>
                <a:latin typeface="+mn-lt"/>
                <a:ea typeface="+mn-ea"/>
                <a:cs typeface="+mn-cs"/>
              </a:rPr>
              <a:t>TOT: -0.077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E8-FE71-483B-A4B8-7A1C4EF20BD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619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E8-FE71-483B-A4B8-7A1C4EF20BD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20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Michelle</a:t>
            </a:r>
          </a:p>
        </p:txBody>
      </p:sp>
    </p:spTree>
    <p:extLst>
      <p:ext uri="{BB962C8B-B14F-4D97-AF65-F5344CB8AC3E}">
        <p14:creationId xmlns:p14="http://schemas.microsoft.com/office/powerpoint/2010/main" val="1116595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C71EE8-FE71-483B-A4B8-7A1C4EF20BD7}" type="slidenum">
              <a:rPr lang="en-US" smtClean="0"/>
              <a:t>33</a:t>
            </a:fld>
            <a:endParaRPr lang="en-US"/>
          </a:p>
        </p:txBody>
      </p:sp>
    </p:spTree>
    <p:extLst>
      <p:ext uri="{BB962C8B-B14F-4D97-AF65-F5344CB8AC3E}">
        <p14:creationId xmlns:p14="http://schemas.microsoft.com/office/powerpoint/2010/main" val="4031984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C71EE8-FE71-483B-A4B8-7A1C4EF20BD7}" type="slidenum">
              <a:rPr lang="en-US" smtClean="0"/>
              <a:t>34</a:t>
            </a:fld>
            <a:endParaRPr lang="en-US"/>
          </a:p>
        </p:txBody>
      </p:sp>
    </p:spTree>
    <p:extLst>
      <p:ext uri="{BB962C8B-B14F-4D97-AF65-F5344CB8AC3E}">
        <p14:creationId xmlns:p14="http://schemas.microsoft.com/office/powerpoint/2010/main" val="25001729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Ngozi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4FC3A2-1406-431C-8E0F-79AD2899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68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Scales Used:</a:t>
            </a:r>
          </a:p>
          <a:p>
            <a:pPr marL="228600" indent="-228600">
              <a:buAutoNum type="arabicPeriod"/>
            </a:pPr>
            <a:r>
              <a:rPr lang="en-US" u="none" dirty="0"/>
              <a:t>CATS (Child and Adolescent Trauma Screen) to measure (a) lifetime trauma exposure (from 0-15 lifetime traumatic events) and (b) PTSD Symptoms</a:t>
            </a:r>
          </a:p>
          <a:p>
            <a:pPr marL="228600" indent="-228600">
              <a:buAutoNum type="arabicPeriod"/>
            </a:pPr>
            <a:r>
              <a:rPr lang="en-US" u="none" dirty="0"/>
              <a:t>PHQ-9A (9-item “Patient Health Questionnaire for Adolescents”) to assess Depression</a:t>
            </a:r>
          </a:p>
          <a:p>
            <a:pPr marL="685800" lvl="1" indent="-228600">
              <a:buAutoNum type="arabicPeriod"/>
            </a:pPr>
            <a:r>
              <a:rPr lang="en-US" u="none" dirty="0"/>
              <a:t>One item asks how frequently in the last two weeks respondents were bothered by “</a:t>
            </a:r>
            <a:r>
              <a:rPr lang="en-US" dirty="0"/>
              <a:t>Thoughts that you would be better off dead, or of hurting yourself in some way?</a:t>
            </a:r>
            <a:r>
              <a:rPr lang="en-US" u="none" dirty="0"/>
              <a:t>“ </a:t>
            </a:r>
          </a:p>
          <a:p>
            <a:pPr marL="228600" indent="-228600">
              <a:buAutoNum type="arabicPeriod"/>
            </a:pPr>
            <a:r>
              <a:rPr lang="en-US" u="none" dirty="0"/>
              <a:t>SCARED (Screening for Childhood Anxiety Related Disorders): Social Anxiety and Generalized Anxiety subscales.</a:t>
            </a:r>
          </a:p>
          <a:p>
            <a:pPr marL="228600" indent="-228600">
              <a:buAutoNum type="arabicPeriod"/>
            </a:pPr>
            <a:endParaRPr lang="en-US" u="none"/>
          </a:p>
          <a:p>
            <a:pPr marL="228600" indent="-228600">
              <a:buAutoNum type="arabicPeriod"/>
            </a:pPr>
            <a:endParaRPr lang="en-US" u="none"/>
          </a:p>
          <a:p>
            <a:pPr marL="228600" indent="-228600">
              <a:buAutoNum type="arabicPeriod"/>
            </a:pPr>
            <a:endParaRPr lang="en-US" u="none"/>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u="none"/>
              <a:t>Reminder: because four schools only had post-tests; their data is not included here; only Ruskin’s and Smith Hale’s data is included here. </a:t>
            </a:r>
          </a:p>
          <a:p>
            <a:pPr marL="228600" indent="-228600">
              <a:buAutoNum type="arabicPeriod"/>
            </a:pPr>
            <a:endParaRPr lang="en-US" u="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B7E46-5140-41C0-85CC-E5DD76D7A0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5768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Gail</a:t>
            </a:r>
          </a:p>
        </p:txBody>
      </p:sp>
      <p:sp>
        <p:nvSpPr>
          <p:cNvPr id="4" name="Slide Number Placeholder 3"/>
          <p:cNvSpPr>
            <a:spLocks noGrp="1"/>
          </p:cNvSpPr>
          <p:nvPr>
            <p:ph type="sldNum" sz="quarter" idx="5"/>
          </p:nvPr>
        </p:nvSpPr>
        <p:spPr/>
        <p:txBody>
          <a:bodyPr/>
          <a:lstStyle/>
          <a:p>
            <a:fld id="{054FC3A2-1406-431C-8E0F-79AD28998D28}" type="slidenum">
              <a:rPr lang="en-US" smtClean="0"/>
              <a:t>37</a:t>
            </a:fld>
            <a:endParaRPr lang="en-US"/>
          </a:p>
        </p:txBody>
      </p:sp>
    </p:spTree>
    <p:extLst>
      <p:ext uri="{BB962C8B-B14F-4D97-AF65-F5344CB8AC3E}">
        <p14:creationId xmlns:p14="http://schemas.microsoft.com/office/powerpoint/2010/main" val="11638135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Michael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4FC3A2-1406-431C-8E0F-79AD2899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979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C47BB-AC4E-7745-8727-FEFDBB5267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292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C47BB-AC4E-7745-8727-FEFDBB5267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8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Gail</a:t>
            </a:r>
          </a:p>
        </p:txBody>
      </p:sp>
      <p:sp>
        <p:nvSpPr>
          <p:cNvPr id="4" name="Slide Number Placeholder 3"/>
          <p:cNvSpPr>
            <a:spLocks noGrp="1"/>
          </p:cNvSpPr>
          <p:nvPr>
            <p:ph type="sldNum" sz="quarter" idx="5"/>
          </p:nvPr>
        </p:nvSpPr>
        <p:spPr/>
        <p:txBody>
          <a:bodyPr/>
          <a:lstStyle/>
          <a:p>
            <a:fld id="{054FC3A2-1406-431C-8E0F-79AD28998D28}" type="slidenum">
              <a:rPr lang="en-US" smtClean="0"/>
              <a:t>6</a:t>
            </a:fld>
            <a:endParaRPr lang="en-US"/>
          </a:p>
        </p:txBody>
      </p:sp>
    </p:spTree>
    <p:extLst>
      <p:ext uri="{BB962C8B-B14F-4D97-AF65-F5344CB8AC3E}">
        <p14:creationId xmlns:p14="http://schemas.microsoft.com/office/powerpoint/2010/main" val="226055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4FC3A2-1406-431C-8E0F-79AD2899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202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Ngozi</a:t>
            </a:r>
          </a:p>
        </p:txBody>
      </p:sp>
      <p:sp>
        <p:nvSpPr>
          <p:cNvPr id="4" name="Slide Number Placeholder 3"/>
          <p:cNvSpPr>
            <a:spLocks noGrp="1"/>
          </p:cNvSpPr>
          <p:nvPr>
            <p:ph type="sldNum" sz="quarter" idx="5"/>
          </p:nvPr>
        </p:nvSpPr>
        <p:spPr/>
        <p:txBody>
          <a:bodyPr/>
          <a:lstStyle/>
          <a:p>
            <a:fld id="{054FC3A2-1406-431C-8E0F-79AD28998D28}" type="slidenum">
              <a:rPr lang="en-US" smtClean="0"/>
              <a:t>8</a:t>
            </a:fld>
            <a:endParaRPr lang="en-US"/>
          </a:p>
        </p:txBody>
      </p:sp>
    </p:spTree>
    <p:extLst>
      <p:ext uri="{BB962C8B-B14F-4D97-AF65-F5344CB8AC3E}">
        <p14:creationId xmlns:p14="http://schemas.microsoft.com/office/powerpoint/2010/main" val="11088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b="1"/>
              <a:t>Gail</a:t>
            </a:r>
          </a:p>
          <a:p>
            <a:endParaRPr lang="en-US"/>
          </a:p>
        </p:txBody>
      </p:sp>
      <p:sp>
        <p:nvSpPr>
          <p:cNvPr id="4" name="Slide Number Placeholder 3"/>
          <p:cNvSpPr>
            <a:spLocks noGrp="1"/>
          </p:cNvSpPr>
          <p:nvPr>
            <p:ph type="sldNum" sz="quarter" idx="5"/>
          </p:nvPr>
        </p:nvSpPr>
        <p:spPr/>
        <p:txBody>
          <a:bodyPr/>
          <a:lstStyle/>
          <a:p>
            <a:fld id="{054FC3A2-1406-431C-8E0F-79AD28998D28}" type="slidenum">
              <a:rPr lang="en-US" smtClean="0"/>
              <a:t>9</a:t>
            </a:fld>
            <a:endParaRPr lang="en-US"/>
          </a:p>
        </p:txBody>
      </p:sp>
    </p:spTree>
    <p:extLst>
      <p:ext uri="{BB962C8B-B14F-4D97-AF65-F5344CB8AC3E}">
        <p14:creationId xmlns:p14="http://schemas.microsoft.com/office/powerpoint/2010/main" val="2394694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7.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8.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7.xml"/><Relationship Id="rId5" Type="http://schemas.openxmlformats.org/officeDocument/2006/relationships/image" Target="../media/image16.png"/><Relationship Id="rId4"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7.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Master" Target="../slideMasters/slideMaster7.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D578D-02A3-3B20-BBDA-2829369E7C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31310E-511D-8FE6-AE46-4B66570707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C9D1E5-8E32-364F-C822-D4E77F4145DE}"/>
              </a:ext>
            </a:extLst>
          </p:cNvPr>
          <p:cNvSpPr>
            <a:spLocks noGrp="1"/>
          </p:cNvSpPr>
          <p:nvPr>
            <p:ph type="dt" sz="half" idx="10"/>
          </p:nvPr>
        </p:nvSpPr>
        <p:spPr/>
        <p:txBody>
          <a:bodyPr/>
          <a:lstStyle/>
          <a:p>
            <a:fld id="{45DA4304-3C01-40B6-B081-0D557A06C689}" type="datetimeFigureOut">
              <a:rPr lang="en-US" smtClean="0"/>
              <a:t>3/22/2024</a:t>
            </a:fld>
            <a:endParaRPr lang="en-US"/>
          </a:p>
        </p:txBody>
      </p:sp>
      <p:sp>
        <p:nvSpPr>
          <p:cNvPr id="5" name="Footer Placeholder 4">
            <a:extLst>
              <a:ext uri="{FF2B5EF4-FFF2-40B4-BE49-F238E27FC236}">
                <a16:creationId xmlns:a16="http://schemas.microsoft.com/office/drawing/2014/main" id="{C12684F7-DC33-CE8E-F9EA-E3FEA49836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2A273-50CA-E303-024A-76C6BD74EDE1}"/>
              </a:ext>
            </a:extLst>
          </p:cNvPr>
          <p:cNvSpPr>
            <a:spLocks noGrp="1"/>
          </p:cNvSpPr>
          <p:nvPr>
            <p:ph type="sldNum" sz="quarter" idx="12"/>
          </p:nvPr>
        </p:nvSpPr>
        <p:spPr/>
        <p:txBody>
          <a:bodyPr/>
          <a:lstStyle/>
          <a:p>
            <a:fld id="{F1F1F849-9BD1-47D5-ACE3-6A55366125BB}" type="slidenum">
              <a:rPr lang="en-US" smtClean="0"/>
              <a:t>‹#›</a:t>
            </a:fld>
            <a:endParaRPr lang="en-US"/>
          </a:p>
        </p:txBody>
      </p:sp>
    </p:spTree>
    <p:extLst>
      <p:ext uri="{BB962C8B-B14F-4D97-AF65-F5344CB8AC3E}">
        <p14:creationId xmlns:p14="http://schemas.microsoft.com/office/powerpoint/2010/main" val="2238209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CC722-69AC-9CEE-E76B-EB6775AAFC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FE7E20-199B-84C6-1304-BDBC21C09F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A84AF-3D36-06FB-F75B-E874A98B2C81}"/>
              </a:ext>
            </a:extLst>
          </p:cNvPr>
          <p:cNvSpPr>
            <a:spLocks noGrp="1"/>
          </p:cNvSpPr>
          <p:nvPr>
            <p:ph type="dt" sz="half" idx="10"/>
          </p:nvPr>
        </p:nvSpPr>
        <p:spPr/>
        <p:txBody>
          <a:bodyPr/>
          <a:lstStyle/>
          <a:p>
            <a:fld id="{45DA4304-3C01-40B6-B081-0D557A06C689}" type="datetimeFigureOut">
              <a:rPr lang="en-US" smtClean="0"/>
              <a:t>3/22/2024</a:t>
            </a:fld>
            <a:endParaRPr lang="en-US"/>
          </a:p>
        </p:txBody>
      </p:sp>
      <p:sp>
        <p:nvSpPr>
          <p:cNvPr id="5" name="Footer Placeholder 4">
            <a:extLst>
              <a:ext uri="{FF2B5EF4-FFF2-40B4-BE49-F238E27FC236}">
                <a16:creationId xmlns:a16="http://schemas.microsoft.com/office/drawing/2014/main" id="{FCA15E9F-8ECE-5CD2-87F8-0E823B6B1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0D905-CA36-3500-D0BA-107DCA520B52}"/>
              </a:ext>
            </a:extLst>
          </p:cNvPr>
          <p:cNvSpPr>
            <a:spLocks noGrp="1"/>
          </p:cNvSpPr>
          <p:nvPr>
            <p:ph type="sldNum" sz="quarter" idx="12"/>
          </p:nvPr>
        </p:nvSpPr>
        <p:spPr/>
        <p:txBody>
          <a:bodyPr/>
          <a:lstStyle/>
          <a:p>
            <a:fld id="{F1F1F849-9BD1-47D5-ACE3-6A55366125BB}" type="slidenum">
              <a:rPr lang="en-US" smtClean="0"/>
              <a:t>‹#›</a:t>
            </a:fld>
            <a:endParaRPr lang="en-US"/>
          </a:p>
        </p:txBody>
      </p:sp>
    </p:spTree>
    <p:extLst>
      <p:ext uri="{BB962C8B-B14F-4D97-AF65-F5344CB8AC3E}">
        <p14:creationId xmlns:p14="http://schemas.microsoft.com/office/powerpoint/2010/main" val="39176302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F5DD-8F27-D4DD-A6C4-29F5FA1F06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DBE509-3424-0ED0-B978-68ABC4A0EE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FF3A21-2C80-3029-ACC5-A09EBA65291C}"/>
              </a:ext>
            </a:extLst>
          </p:cNvPr>
          <p:cNvSpPr>
            <a:spLocks noGrp="1"/>
          </p:cNvSpPr>
          <p:nvPr>
            <p:ph type="dt" sz="half" idx="10"/>
          </p:nvPr>
        </p:nvSpPr>
        <p:spPr/>
        <p:txBody>
          <a:bodyPr/>
          <a:lstStyle/>
          <a:p>
            <a:fld id="{B33F8C36-FC2C-4776-B8AF-89FBDFBB7BEA}" type="datetimeFigureOut">
              <a:rPr lang="en-US" smtClean="0"/>
              <a:t>3/22/2024</a:t>
            </a:fld>
            <a:endParaRPr lang="en-US"/>
          </a:p>
        </p:txBody>
      </p:sp>
      <p:sp>
        <p:nvSpPr>
          <p:cNvPr id="5" name="Footer Placeholder 4">
            <a:extLst>
              <a:ext uri="{FF2B5EF4-FFF2-40B4-BE49-F238E27FC236}">
                <a16:creationId xmlns:a16="http://schemas.microsoft.com/office/drawing/2014/main" id="{87D85466-A813-C180-B38A-2411ECEA0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99F87-F221-FBFA-07F3-247C1B9B2099}"/>
              </a:ext>
            </a:extLst>
          </p:cNvPr>
          <p:cNvSpPr>
            <a:spLocks noGrp="1"/>
          </p:cNvSpPr>
          <p:nvPr>
            <p:ph type="sldNum" sz="quarter" idx="12"/>
          </p:nvPr>
        </p:nvSpPr>
        <p:spPr/>
        <p:txBody>
          <a:bodyPr/>
          <a:lstStyle/>
          <a:p>
            <a:fld id="{F920F0A5-090B-4819-ABE7-5756B3D0D659}" type="slidenum">
              <a:rPr lang="en-US" smtClean="0"/>
              <a:t>‹#›</a:t>
            </a:fld>
            <a:endParaRPr lang="en-US"/>
          </a:p>
        </p:txBody>
      </p:sp>
    </p:spTree>
    <p:extLst>
      <p:ext uri="{BB962C8B-B14F-4D97-AF65-F5344CB8AC3E}">
        <p14:creationId xmlns:p14="http://schemas.microsoft.com/office/powerpoint/2010/main" val="3115464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8E81A-CA60-6825-F6C3-697B8E33CF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499E6A-1A40-6A91-0BD6-C253E0E282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FB16AB-7327-208C-572D-405616141C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94857A-265E-BA91-9F14-54E37FC480D0}"/>
              </a:ext>
            </a:extLst>
          </p:cNvPr>
          <p:cNvSpPr>
            <a:spLocks noGrp="1"/>
          </p:cNvSpPr>
          <p:nvPr>
            <p:ph type="dt" sz="half" idx="10"/>
          </p:nvPr>
        </p:nvSpPr>
        <p:spPr/>
        <p:txBody>
          <a:bodyPr/>
          <a:lstStyle/>
          <a:p>
            <a:fld id="{B33F8C36-FC2C-4776-B8AF-89FBDFBB7BEA}" type="datetimeFigureOut">
              <a:rPr lang="en-US" smtClean="0"/>
              <a:t>3/22/2024</a:t>
            </a:fld>
            <a:endParaRPr lang="en-US"/>
          </a:p>
        </p:txBody>
      </p:sp>
      <p:sp>
        <p:nvSpPr>
          <p:cNvPr id="6" name="Footer Placeholder 5">
            <a:extLst>
              <a:ext uri="{FF2B5EF4-FFF2-40B4-BE49-F238E27FC236}">
                <a16:creationId xmlns:a16="http://schemas.microsoft.com/office/drawing/2014/main" id="{34FD035E-5B0E-8D4B-7C13-607C256BFD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EA3CD5-5C85-E834-0ACF-08D1799A2D5D}"/>
              </a:ext>
            </a:extLst>
          </p:cNvPr>
          <p:cNvSpPr>
            <a:spLocks noGrp="1"/>
          </p:cNvSpPr>
          <p:nvPr>
            <p:ph type="sldNum" sz="quarter" idx="12"/>
          </p:nvPr>
        </p:nvSpPr>
        <p:spPr/>
        <p:txBody>
          <a:bodyPr/>
          <a:lstStyle/>
          <a:p>
            <a:fld id="{F920F0A5-090B-4819-ABE7-5756B3D0D659}" type="slidenum">
              <a:rPr lang="en-US" smtClean="0"/>
              <a:t>‹#›</a:t>
            </a:fld>
            <a:endParaRPr lang="en-US"/>
          </a:p>
        </p:txBody>
      </p:sp>
    </p:spTree>
    <p:extLst>
      <p:ext uri="{BB962C8B-B14F-4D97-AF65-F5344CB8AC3E}">
        <p14:creationId xmlns:p14="http://schemas.microsoft.com/office/powerpoint/2010/main" val="10062204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45E45-06E6-FAE3-C96A-E103E5AE78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F19C62-5070-E6DC-DF03-6CAAE3CE5E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7204D1-5395-E6D5-D5B4-C9FC0468A6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0F93DF-A419-E725-51C6-FBD3EDD0D0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683F09-98E4-2F57-67B6-C1052B142C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FD09ED-DC46-4960-69BC-D5B3F58DF3F8}"/>
              </a:ext>
            </a:extLst>
          </p:cNvPr>
          <p:cNvSpPr>
            <a:spLocks noGrp="1"/>
          </p:cNvSpPr>
          <p:nvPr>
            <p:ph type="dt" sz="half" idx="10"/>
          </p:nvPr>
        </p:nvSpPr>
        <p:spPr/>
        <p:txBody>
          <a:bodyPr/>
          <a:lstStyle/>
          <a:p>
            <a:fld id="{B33F8C36-FC2C-4776-B8AF-89FBDFBB7BEA}" type="datetimeFigureOut">
              <a:rPr lang="en-US" smtClean="0"/>
              <a:t>3/22/2024</a:t>
            </a:fld>
            <a:endParaRPr lang="en-US"/>
          </a:p>
        </p:txBody>
      </p:sp>
      <p:sp>
        <p:nvSpPr>
          <p:cNvPr id="8" name="Footer Placeholder 7">
            <a:extLst>
              <a:ext uri="{FF2B5EF4-FFF2-40B4-BE49-F238E27FC236}">
                <a16:creationId xmlns:a16="http://schemas.microsoft.com/office/drawing/2014/main" id="{886208A8-E3D3-BFC4-E60E-A51081BD55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04ECF1-1806-32C0-ABD7-B1BE5FC14AB5}"/>
              </a:ext>
            </a:extLst>
          </p:cNvPr>
          <p:cNvSpPr>
            <a:spLocks noGrp="1"/>
          </p:cNvSpPr>
          <p:nvPr>
            <p:ph type="sldNum" sz="quarter" idx="12"/>
          </p:nvPr>
        </p:nvSpPr>
        <p:spPr/>
        <p:txBody>
          <a:bodyPr/>
          <a:lstStyle/>
          <a:p>
            <a:fld id="{F920F0A5-090B-4819-ABE7-5756B3D0D659}" type="slidenum">
              <a:rPr lang="en-US" smtClean="0"/>
              <a:t>‹#›</a:t>
            </a:fld>
            <a:endParaRPr lang="en-US"/>
          </a:p>
        </p:txBody>
      </p:sp>
    </p:spTree>
    <p:extLst>
      <p:ext uri="{BB962C8B-B14F-4D97-AF65-F5344CB8AC3E}">
        <p14:creationId xmlns:p14="http://schemas.microsoft.com/office/powerpoint/2010/main" val="9290230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E48B4-5C82-3609-39C6-DC8FA28CAE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5580BA-16BF-EDE7-AC63-4398A8929565}"/>
              </a:ext>
            </a:extLst>
          </p:cNvPr>
          <p:cNvSpPr>
            <a:spLocks noGrp="1"/>
          </p:cNvSpPr>
          <p:nvPr>
            <p:ph type="dt" sz="half" idx="10"/>
          </p:nvPr>
        </p:nvSpPr>
        <p:spPr/>
        <p:txBody>
          <a:bodyPr/>
          <a:lstStyle/>
          <a:p>
            <a:fld id="{B33F8C36-FC2C-4776-B8AF-89FBDFBB7BEA}" type="datetimeFigureOut">
              <a:rPr lang="en-US" smtClean="0"/>
              <a:t>3/22/2024</a:t>
            </a:fld>
            <a:endParaRPr lang="en-US"/>
          </a:p>
        </p:txBody>
      </p:sp>
      <p:sp>
        <p:nvSpPr>
          <p:cNvPr id="4" name="Footer Placeholder 3">
            <a:extLst>
              <a:ext uri="{FF2B5EF4-FFF2-40B4-BE49-F238E27FC236}">
                <a16:creationId xmlns:a16="http://schemas.microsoft.com/office/drawing/2014/main" id="{1C7B1015-CF69-0D4B-C1C5-AF17D656D4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B7080C-1901-D244-D773-62AA5A0AE5FA}"/>
              </a:ext>
            </a:extLst>
          </p:cNvPr>
          <p:cNvSpPr>
            <a:spLocks noGrp="1"/>
          </p:cNvSpPr>
          <p:nvPr>
            <p:ph type="sldNum" sz="quarter" idx="12"/>
          </p:nvPr>
        </p:nvSpPr>
        <p:spPr/>
        <p:txBody>
          <a:bodyPr/>
          <a:lstStyle/>
          <a:p>
            <a:fld id="{F920F0A5-090B-4819-ABE7-5756B3D0D659}" type="slidenum">
              <a:rPr lang="en-US" smtClean="0"/>
              <a:t>‹#›</a:t>
            </a:fld>
            <a:endParaRPr lang="en-US"/>
          </a:p>
        </p:txBody>
      </p:sp>
    </p:spTree>
    <p:extLst>
      <p:ext uri="{BB962C8B-B14F-4D97-AF65-F5344CB8AC3E}">
        <p14:creationId xmlns:p14="http://schemas.microsoft.com/office/powerpoint/2010/main" val="43848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1F5A89-8DA4-D879-5121-A87AAE54F1B9}"/>
              </a:ext>
            </a:extLst>
          </p:cNvPr>
          <p:cNvSpPr>
            <a:spLocks noGrp="1"/>
          </p:cNvSpPr>
          <p:nvPr>
            <p:ph type="dt" sz="half" idx="10"/>
          </p:nvPr>
        </p:nvSpPr>
        <p:spPr/>
        <p:txBody>
          <a:bodyPr/>
          <a:lstStyle/>
          <a:p>
            <a:fld id="{B33F8C36-FC2C-4776-B8AF-89FBDFBB7BEA}" type="datetimeFigureOut">
              <a:rPr lang="en-US" smtClean="0"/>
              <a:t>3/22/2024</a:t>
            </a:fld>
            <a:endParaRPr lang="en-US"/>
          </a:p>
        </p:txBody>
      </p:sp>
      <p:sp>
        <p:nvSpPr>
          <p:cNvPr id="3" name="Footer Placeholder 2">
            <a:extLst>
              <a:ext uri="{FF2B5EF4-FFF2-40B4-BE49-F238E27FC236}">
                <a16:creationId xmlns:a16="http://schemas.microsoft.com/office/drawing/2014/main" id="{DC79D357-8870-030D-A66F-F5040F1A01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BB50BD-EEE9-C7C9-D886-A80CC4303848}"/>
              </a:ext>
            </a:extLst>
          </p:cNvPr>
          <p:cNvSpPr>
            <a:spLocks noGrp="1"/>
          </p:cNvSpPr>
          <p:nvPr>
            <p:ph type="sldNum" sz="quarter" idx="12"/>
          </p:nvPr>
        </p:nvSpPr>
        <p:spPr/>
        <p:txBody>
          <a:bodyPr/>
          <a:lstStyle/>
          <a:p>
            <a:fld id="{F920F0A5-090B-4819-ABE7-5756B3D0D659}" type="slidenum">
              <a:rPr lang="en-US" smtClean="0"/>
              <a:t>‹#›</a:t>
            </a:fld>
            <a:endParaRPr lang="en-US"/>
          </a:p>
        </p:txBody>
      </p:sp>
    </p:spTree>
    <p:extLst>
      <p:ext uri="{BB962C8B-B14F-4D97-AF65-F5344CB8AC3E}">
        <p14:creationId xmlns:p14="http://schemas.microsoft.com/office/powerpoint/2010/main" val="35614586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636A8-81ED-7E13-1B2A-6920ECD560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BF22E5-F3D7-D9B0-F77C-F2553B0FE6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724338-FDD0-7E3A-1345-9F335B388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F419E0-6095-FDF3-A2BA-3790E7DA0596}"/>
              </a:ext>
            </a:extLst>
          </p:cNvPr>
          <p:cNvSpPr>
            <a:spLocks noGrp="1"/>
          </p:cNvSpPr>
          <p:nvPr>
            <p:ph type="dt" sz="half" idx="10"/>
          </p:nvPr>
        </p:nvSpPr>
        <p:spPr/>
        <p:txBody>
          <a:bodyPr/>
          <a:lstStyle/>
          <a:p>
            <a:fld id="{B33F8C36-FC2C-4776-B8AF-89FBDFBB7BEA}" type="datetimeFigureOut">
              <a:rPr lang="en-US" smtClean="0"/>
              <a:t>3/22/2024</a:t>
            </a:fld>
            <a:endParaRPr lang="en-US"/>
          </a:p>
        </p:txBody>
      </p:sp>
      <p:sp>
        <p:nvSpPr>
          <p:cNvPr id="6" name="Footer Placeholder 5">
            <a:extLst>
              <a:ext uri="{FF2B5EF4-FFF2-40B4-BE49-F238E27FC236}">
                <a16:creationId xmlns:a16="http://schemas.microsoft.com/office/drawing/2014/main" id="{AF753065-B4EC-D7DA-3D84-529624A2C9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EE4C7D-F9D1-EC54-3872-F3EA1514898A}"/>
              </a:ext>
            </a:extLst>
          </p:cNvPr>
          <p:cNvSpPr>
            <a:spLocks noGrp="1"/>
          </p:cNvSpPr>
          <p:nvPr>
            <p:ph type="sldNum" sz="quarter" idx="12"/>
          </p:nvPr>
        </p:nvSpPr>
        <p:spPr/>
        <p:txBody>
          <a:bodyPr/>
          <a:lstStyle/>
          <a:p>
            <a:fld id="{F920F0A5-090B-4819-ABE7-5756B3D0D659}" type="slidenum">
              <a:rPr lang="en-US" smtClean="0"/>
              <a:t>‹#›</a:t>
            </a:fld>
            <a:endParaRPr lang="en-US"/>
          </a:p>
        </p:txBody>
      </p:sp>
    </p:spTree>
    <p:extLst>
      <p:ext uri="{BB962C8B-B14F-4D97-AF65-F5344CB8AC3E}">
        <p14:creationId xmlns:p14="http://schemas.microsoft.com/office/powerpoint/2010/main" val="17550334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34575-F062-D69D-42BD-5398959D66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C2BEA4-41F2-A3AA-B1FD-8579579F81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04E96F-CB2D-C130-4EE7-9D3A61623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3E87C2-635D-2D3F-A5F9-30367D8D9234}"/>
              </a:ext>
            </a:extLst>
          </p:cNvPr>
          <p:cNvSpPr>
            <a:spLocks noGrp="1"/>
          </p:cNvSpPr>
          <p:nvPr>
            <p:ph type="dt" sz="half" idx="10"/>
          </p:nvPr>
        </p:nvSpPr>
        <p:spPr/>
        <p:txBody>
          <a:bodyPr/>
          <a:lstStyle/>
          <a:p>
            <a:fld id="{B33F8C36-FC2C-4776-B8AF-89FBDFBB7BEA}" type="datetimeFigureOut">
              <a:rPr lang="en-US" smtClean="0"/>
              <a:t>3/22/2024</a:t>
            </a:fld>
            <a:endParaRPr lang="en-US"/>
          </a:p>
        </p:txBody>
      </p:sp>
      <p:sp>
        <p:nvSpPr>
          <p:cNvPr id="6" name="Footer Placeholder 5">
            <a:extLst>
              <a:ext uri="{FF2B5EF4-FFF2-40B4-BE49-F238E27FC236}">
                <a16:creationId xmlns:a16="http://schemas.microsoft.com/office/drawing/2014/main" id="{A81F6975-BD53-BCD3-0EBF-4EF9FF2A4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6DB3D2-2604-0B38-CC8C-6BF40D500D37}"/>
              </a:ext>
            </a:extLst>
          </p:cNvPr>
          <p:cNvSpPr>
            <a:spLocks noGrp="1"/>
          </p:cNvSpPr>
          <p:nvPr>
            <p:ph type="sldNum" sz="quarter" idx="12"/>
          </p:nvPr>
        </p:nvSpPr>
        <p:spPr/>
        <p:txBody>
          <a:bodyPr/>
          <a:lstStyle/>
          <a:p>
            <a:fld id="{F920F0A5-090B-4819-ABE7-5756B3D0D659}" type="slidenum">
              <a:rPr lang="en-US" smtClean="0"/>
              <a:t>‹#›</a:t>
            </a:fld>
            <a:endParaRPr lang="en-US"/>
          </a:p>
        </p:txBody>
      </p:sp>
    </p:spTree>
    <p:extLst>
      <p:ext uri="{BB962C8B-B14F-4D97-AF65-F5344CB8AC3E}">
        <p14:creationId xmlns:p14="http://schemas.microsoft.com/office/powerpoint/2010/main" val="12514785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0C07E-8993-F230-CD8D-86349AAC04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607139-6925-1D7D-9AD7-5F0703106E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11E4F1-6CE3-5535-1025-93D29B7F49E3}"/>
              </a:ext>
            </a:extLst>
          </p:cNvPr>
          <p:cNvSpPr>
            <a:spLocks noGrp="1"/>
          </p:cNvSpPr>
          <p:nvPr>
            <p:ph type="dt" sz="half" idx="10"/>
          </p:nvPr>
        </p:nvSpPr>
        <p:spPr/>
        <p:txBody>
          <a:bodyPr/>
          <a:lstStyle/>
          <a:p>
            <a:fld id="{B33F8C36-FC2C-4776-B8AF-89FBDFBB7BEA}" type="datetimeFigureOut">
              <a:rPr lang="en-US" smtClean="0"/>
              <a:t>3/22/2024</a:t>
            </a:fld>
            <a:endParaRPr lang="en-US"/>
          </a:p>
        </p:txBody>
      </p:sp>
      <p:sp>
        <p:nvSpPr>
          <p:cNvPr id="5" name="Footer Placeholder 4">
            <a:extLst>
              <a:ext uri="{FF2B5EF4-FFF2-40B4-BE49-F238E27FC236}">
                <a16:creationId xmlns:a16="http://schemas.microsoft.com/office/drawing/2014/main" id="{93C855AB-A48D-E03A-3115-9E6A2EF6D3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E3EB8D-AD55-D5F5-533B-E035CF58A2A3}"/>
              </a:ext>
            </a:extLst>
          </p:cNvPr>
          <p:cNvSpPr>
            <a:spLocks noGrp="1"/>
          </p:cNvSpPr>
          <p:nvPr>
            <p:ph type="sldNum" sz="quarter" idx="12"/>
          </p:nvPr>
        </p:nvSpPr>
        <p:spPr/>
        <p:txBody>
          <a:bodyPr/>
          <a:lstStyle/>
          <a:p>
            <a:fld id="{F920F0A5-090B-4819-ABE7-5756B3D0D659}" type="slidenum">
              <a:rPr lang="en-US" smtClean="0"/>
              <a:t>‹#›</a:t>
            </a:fld>
            <a:endParaRPr lang="en-US"/>
          </a:p>
        </p:txBody>
      </p:sp>
    </p:spTree>
    <p:extLst>
      <p:ext uri="{BB962C8B-B14F-4D97-AF65-F5344CB8AC3E}">
        <p14:creationId xmlns:p14="http://schemas.microsoft.com/office/powerpoint/2010/main" val="13621343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C8CB04-302A-63A5-EB0E-59F495C1C0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8A3DFD-1521-61BA-EF97-13D02D9C01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C113F-7FF3-8D2D-EAF9-E5B22FD00CEB}"/>
              </a:ext>
            </a:extLst>
          </p:cNvPr>
          <p:cNvSpPr>
            <a:spLocks noGrp="1"/>
          </p:cNvSpPr>
          <p:nvPr>
            <p:ph type="dt" sz="half" idx="10"/>
          </p:nvPr>
        </p:nvSpPr>
        <p:spPr/>
        <p:txBody>
          <a:bodyPr/>
          <a:lstStyle/>
          <a:p>
            <a:fld id="{B33F8C36-FC2C-4776-B8AF-89FBDFBB7BEA}" type="datetimeFigureOut">
              <a:rPr lang="en-US" smtClean="0"/>
              <a:t>3/22/2024</a:t>
            </a:fld>
            <a:endParaRPr lang="en-US"/>
          </a:p>
        </p:txBody>
      </p:sp>
      <p:sp>
        <p:nvSpPr>
          <p:cNvPr id="5" name="Footer Placeholder 4">
            <a:extLst>
              <a:ext uri="{FF2B5EF4-FFF2-40B4-BE49-F238E27FC236}">
                <a16:creationId xmlns:a16="http://schemas.microsoft.com/office/drawing/2014/main" id="{E59FBF56-81F4-3ABE-F2F9-27F004FC9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1ADDB-9EA6-9BB5-9417-5F14B8380BCF}"/>
              </a:ext>
            </a:extLst>
          </p:cNvPr>
          <p:cNvSpPr>
            <a:spLocks noGrp="1"/>
          </p:cNvSpPr>
          <p:nvPr>
            <p:ph type="sldNum" sz="quarter" idx="12"/>
          </p:nvPr>
        </p:nvSpPr>
        <p:spPr/>
        <p:txBody>
          <a:bodyPr/>
          <a:lstStyle/>
          <a:p>
            <a:fld id="{F920F0A5-090B-4819-ABE7-5756B3D0D659}" type="slidenum">
              <a:rPr lang="en-US" smtClean="0"/>
              <a:t>‹#›</a:t>
            </a:fld>
            <a:endParaRPr lang="en-US"/>
          </a:p>
        </p:txBody>
      </p:sp>
    </p:spTree>
    <p:extLst>
      <p:ext uri="{BB962C8B-B14F-4D97-AF65-F5344CB8AC3E}">
        <p14:creationId xmlns:p14="http://schemas.microsoft.com/office/powerpoint/2010/main" val="34968731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2" name="Title 1"/>
          <p:cNvSpPr>
            <a:spLocks noGrp="1"/>
          </p:cNvSpPr>
          <p:nvPr>
            <p:ph type="title"/>
          </p:nvPr>
        </p:nvSpPr>
        <p:spPr>
          <a:xfrm>
            <a:off x="2626241" y="333227"/>
            <a:ext cx="7504814" cy="846987"/>
          </a:xfrm>
        </p:spPr>
        <p:txBody>
          <a:bodyPr/>
          <a:lstStyle/>
          <a:p>
            <a:r>
              <a:rPr lang="en-US"/>
              <a:t>Click to edit Master title style</a:t>
            </a:r>
          </a:p>
        </p:txBody>
      </p:sp>
      <p:sp>
        <p:nvSpPr>
          <p:cNvPr id="10" name="Text Placeholder 9"/>
          <p:cNvSpPr>
            <a:spLocks noGrp="1"/>
          </p:cNvSpPr>
          <p:nvPr>
            <p:ph type="body" sz="quarter" idx="10"/>
          </p:nvPr>
        </p:nvSpPr>
        <p:spPr>
          <a:xfrm>
            <a:off x="468313" y="2009775"/>
            <a:ext cx="5241925" cy="3721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9"/>
          <p:cNvSpPr>
            <a:spLocks noGrp="1"/>
          </p:cNvSpPr>
          <p:nvPr>
            <p:ph type="body" sz="quarter" idx="11"/>
          </p:nvPr>
        </p:nvSpPr>
        <p:spPr>
          <a:xfrm>
            <a:off x="6328632" y="2009775"/>
            <a:ext cx="5241925" cy="3721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618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DED6CE-A4F6-C334-185B-F660BDA681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D86731-1558-27B4-4AD5-6AD97ADC5E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49C75E-EDE3-3FDD-7366-46D25249F392}"/>
              </a:ext>
            </a:extLst>
          </p:cNvPr>
          <p:cNvSpPr>
            <a:spLocks noGrp="1"/>
          </p:cNvSpPr>
          <p:nvPr>
            <p:ph type="dt" sz="half" idx="10"/>
          </p:nvPr>
        </p:nvSpPr>
        <p:spPr/>
        <p:txBody>
          <a:bodyPr/>
          <a:lstStyle/>
          <a:p>
            <a:fld id="{45DA4304-3C01-40B6-B081-0D557A06C689}" type="datetimeFigureOut">
              <a:rPr lang="en-US" smtClean="0"/>
              <a:t>3/22/2024</a:t>
            </a:fld>
            <a:endParaRPr lang="en-US"/>
          </a:p>
        </p:txBody>
      </p:sp>
      <p:sp>
        <p:nvSpPr>
          <p:cNvPr id="5" name="Footer Placeholder 4">
            <a:extLst>
              <a:ext uri="{FF2B5EF4-FFF2-40B4-BE49-F238E27FC236}">
                <a16:creationId xmlns:a16="http://schemas.microsoft.com/office/drawing/2014/main" id="{CE740C93-CC73-08BF-E4FA-8FEFF8364F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91B47B-E968-7359-99DB-8EE58EC413C5}"/>
              </a:ext>
            </a:extLst>
          </p:cNvPr>
          <p:cNvSpPr>
            <a:spLocks noGrp="1"/>
          </p:cNvSpPr>
          <p:nvPr>
            <p:ph type="sldNum" sz="quarter" idx="12"/>
          </p:nvPr>
        </p:nvSpPr>
        <p:spPr/>
        <p:txBody>
          <a:bodyPr/>
          <a:lstStyle/>
          <a:p>
            <a:fld id="{F1F1F849-9BD1-47D5-ACE3-6A55366125BB}" type="slidenum">
              <a:rPr lang="en-US" smtClean="0"/>
              <a:t>‹#›</a:t>
            </a:fld>
            <a:endParaRPr lang="en-US"/>
          </a:p>
        </p:txBody>
      </p:sp>
    </p:spTree>
    <p:extLst>
      <p:ext uri="{BB962C8B-B14F-4D97-AF65-F5344CB8AC3E}">
        <p14:creationId xmlns:p14="http://schemas.microsoft.com/office/powerpoint/2010/main" val="1644469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2" name="Title 1"/>
          <p:cNvSpPr>
            <a:spLocks noGrp="1"/>
          </p:cNvSpPr>
          <p:nvPr>
            <p:ph type="title"/>
          </p:nvPr>
        </p:nvSpPr>
        <p:spPr>
          <a:xfrm>
            <a:off x="1114647" y="4713843"/>
            <a:ext cx="7348869" cy="921414"/>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803905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2" name="Title 1"/>
          <p:cNvSpPr>
            <a:spLocks noGrp="1"/>
          </p:cNvSpPr>
          <p:nvPr>
            <p:ph type="title"/>
          </p:nvPr>
        </p:nvSpPr>
        <p:spPr>
          <a:xfrm>
            <a:off x="2626241" y="333227"/>
            <a:ext cx="7504814" cy="846987"/>
          </a:xfrm>
        </p:spPr>
        <p:txBody>
          <a:bodyPr/>
          <a:lstStyle/>
          <a:p>
            <a:r>
              <a:rPr lang="en-US"/>
              <a:t>Click to edit Master title style</a:t>
            </a:r>
          </a:p>
        </p:txBody>
      </p:sp>
      <p:sp>
        <p:nvSpPr>
          <p:cNvPr id="10" name="Text Placeholder 9"/>
          <p:cNvSpPr>
            <a:spLocks noGrp="1"/>
          </p:cNvSpPr>
          <p:nvPr>
            <p:ph type="body" sz="quarter" idx="10"/>
          </p:nvPr>
        </p:nvSpPr>
        <p:spPr>
          <a:xfrm>
            <a:off x="468313" y="2009775"/>
            <a:ext cx="5241925" cy="3721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9"/>
          <p:cNvSpPr>
            <a:spLocks noGrp="1"/>
          </p:cNvSpPr>
          <p:nvPr>
            <p:ph type="body" sz="quarter" idx="11"/>
          </p:nvPr>
        </p:nvSpPr>
        <p:spPr>
          <a:xfrm>
            <a:off x="6328632" y="2009775"/>
            <a:ext cx="5241925" cy="3721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0546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D03EFA-A69D-4FA2-AB9D-7CB1093378A4}"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1667714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D03EFA-A69D-4FA2-AB9D-7CB1093378A4}"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4024547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D03EFA-A69D-4FA2-AB9D-7CB1093378A4}"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759881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D03EFA-A69D-4FA2-AB9D-7CB1093378A4}" type="datetimeFigureOut">
              <a:rPr lang="en-US" smtClean="0"/>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1702040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D03EFA-A69D-4FA2-AB9D-7CB1093378A4}" type="datetimeFigureOut">
              <a:rPr lang="en-US" smtClean="0"/>
              <a:t>3/22/2024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3585126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C5D03EFA-A69D-4FA2-AB9D-7CB1093378A4}" type="datetimeFigureOut">
              <a:rPr lang="en-US" smtClean="0"/>
              <a:t>3/22/2024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2788088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9784-391B-C908-F64A-43CA3653CD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A6BE09-306F-FDE9-C063-C7F7F112BF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14EB1-402A-0CE8-5132-DB46AF46774C}"/>
              </a:ext>
            </a:extLst>
          </p:cNvPr>
          <p:cNvSpPr>
            <a:spLocks noGrp="1"/>
          </p:cNvSpPr>
          <p:nvPr>
            <p:ph type="dt" sz="half" idx="10"/>
          </p:nvPr>
        </p:nvSpPr>
        <p:spPr/>
        <p:txBody>
          <a:bodyPr/>
          <a:lstStyle/>
          <a:p>
            <a:fld id="{45DA4304-3C01-40B6-B081-0D557A06C689}" type="datetimeFigureOut">
              <a:rPr lang="en-US" smtClean="0"/>
              <a:t>3/22/2024</a:t>
            </a:fld>
            <a:endParaRPr lang="en-US"/>
          </a:p>
        </p:txBody>
      </p:sp>
      <p:sp>
        <p:nvSpPr>
          <p:cNvPr id="5" name="Footer Placeholder 4">
            <a:extLst>
              <a:ext uri="{FF2B5EF4-FFF2-40B4-BE49-F238E27FC236}">
                <a16:creationId xmlns:a16="http://schemas.microsoft.com/office/drawing/2014/main" id="{37B145D4-6F08-AFAB-1614-4C221276E6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ECA6A-4CD4-D164-BC07-8A113409863E}"/>
              </a:ext>
            </a:extLst>
          </p:cNvPr>
          <p:cNvSpPr>
            <a:spLocks noGrp="1"/>
          </p:cNvSpPr>
          <p:nvPr>
            <p:ph type="sldNum" sz="quarter" idx="12"/>
          </p:nvPr>
        </p:nvSpPr>
        <p:spPr/>
        <p:txBody>
          <a:bodyPr/>
          <a:lstStyle/>
          <a:p>
            <a:fld id="{F1F1F849-9BD1-47D5-ACE3-6A55366125BB}" type="slidenum">
              <a:rPr lang="en-US" smtClean="0"/>
              <a:t>‹#›</a:t>
            </a:fld>
            <a:endParaRPr lang="en-US"/>
          </a:p>
        </p:txBody>
      </p:sp>
    </p:spTree>
    <p:extLst>
      <p:ext uri="{BB962C8B-B14F-4D97-AF65-F5344CB8AC3E}">
        <p14:creationId xmlns:p14="http://schemas.microsoft.com/office/powerpoint/2010/main" val="3454869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D03EFA-A69D-4FA2-AB9D-7CB1093378A4}" type="datetimeFigureOut">
              <a:rPr lang="en-US" smtClean="0"/>
              <a:t>3/22/2024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467311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5D03EFA-A69D-4FA2-AB9D-7CB1093378A4}" type="datetimeFigureOut">
              <a:rPr lang="en-US" smtClean="0"/>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1386272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5D03EFA-A69D-4FA2-AB9D-7CB1093378A4}" type="datetimeFigureOut">
              <a:rPr lang="en-US" smtClean="0"/>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1366164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D03EFA-A69D-4FA2-AB9D-7CB1093378A4}"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8003599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D03EFA-A69D-4FA2-AB9D-7CB1093378A4}"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3D552-10A9-4EFE-A11D-2D47BC6DB068}"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658787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D03EFA-A69D-4FA2-AB9D-7CB1093378A4}"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1747307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D03EFA-A69D-4FA2-AB9D-7CB1093378A4}"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3D552-10A9-4EFE-A11D-2D47BC6DB06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65914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D03EFA-A69D-4FA2-AB9D-7CB1093378A4}"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3941519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D03EFA-A69D-4FA2-AB9D-7CB1093378A4}"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1583817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D03EFA-A69D-4FA2-AB9D-7CB1093378A4}"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2618857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A675F-1754-9649-13A8-708E23F4BB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C800A8-94C6-ED18-185A-0A00D43F332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71EDB2-E317-256E-426A-EEF5F66C53A8}"/>
              </a:ext>
            </a:extLst>
          </p:cNvPr>
          <p:cNvSpPr>
            <a:spLocks noGrp="1"/>
          </p:cNvSpPr>
          <p:nvPr>
            <p:ph type="dt" sz="half" idx="10"/>
          </p:nvPr>
        </p:nvSpPr>
        <p:spPr/>
        <p:txBody>
          <a:bodyPr/>
          <a:lstStyle/>
          <a:p>
            <a:fld id="{45DA4304-3C01-40B6-B081-0D557A06C689}" type="datetimeFigureOut">
              <a:rPr lang="en-US" smtClean="0"/>
              <a:t>3/22/2024</a:t>
            </a:fld>
            <a:endParaRPr lang="en-US"/>
          </a:p>
        </p:txBody>
      </p:sp>
      <p:sp>
        <p:nvSpPr>
          <p:cNvPr id="5" name="Footer Placeholder 4">
            <a:extLst>
              <a:ext uri="{FF2B5EF4-FFF2-40B4-BE49-F238E27FC236}">
                <a16:creationId xmlns:a16="http://schemas.microsoft.com/office/drawing/2014/main" id="{803F4E6E-F40A-4772-F1DA-2F6E12D98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6287D-D4C9-CE29-FA47-203B072687FE}"/>
              </a:ext>
            </a:extLst>
          </p:cNvPr>
          <p:cNvSpPr>
            <a:spLocks noGrp="1"/>
          </p:cNvSpPr>
          <p:nvPr>
            <p:ph type="sldNum" sz="quarter" idx="12"/>
          </p:nvPr>
        </p:nvSpPr>
        <p:spPr/>
        <p:txBody>
          <a:bodyPr/>
          <a:lstStyle/>
          <a:p>
            <a:fld id="{F1F1F849-9BD1-47D5-ACE3-6A55366125BB}" type="slidenum">
              <a:rPr lang="en-US" smtClean="0"/>
              <a:t>‹#›</a:t>
            </a:fld>
            <a:endParaRPr lang="en-US"/>
          </a:p>
        </p:txBody>
      </p:sp>
    </p:spTree>
    <p:extLst>
      <p:ext uri="{BB962C8B-B14F-4D97-AF65-F5344CB8AC3E}">
        <p14:creationId xmlns:p14="http://schemas.microsoft.com/office/powerpoint/2010/main" val="31558599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32F62-59D5-FD9A-82D8-6B5AF53AFE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CA05EB-32B8-2BD5-259B-794188B4ED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43524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AE3EE1-FC77-8674-61CF-BA0E9D4E8315}"/>
              </a:ext>
            </a:extLst>
          </p:cNvPr>
          <p:cNvSpPr>
            <a:spLocks noGrp="1"/>
          </p:cNvSpPr>
          <p:nvPr>
            <p:ph idx="1"/>
          </p:nvPr>
        </p:nvSpPr>
        <p:spPr/>
        <p:txBody>
          <a:bodyPr/>
          <a:lstStyle>
            <a:lvl1pPr marL="0" indent="0">
              <a:buFontTx/>
              <a:buNone/>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06C40AD4-DEC3-5E41-701E-9C46D77930C6}"/>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350259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F402D-26EA-6221-6BE0-4E806F9B65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351C8C-253F-8097-19FC-4E0A131F95B3}"/>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27204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AE3EE1-FC77-8674-61CF-BA0E9D4E8315}"/>
              </a:ext>
            </a:extLst>
          </p:cNvPr>
          <p:cNvSpPr>
            <a:spLocks noGrp="1"/>
          </p:cNvSpPr>
          <p:nvPr>
            <p:ph idx="1"/>
          </p:nvPr>
        </p:nvSpPr>
        <p:spPr/>
        <p:txBody>
          <a:bodyPr/>
          <a:lstStyle>
            <a:lvl1pPr marL="0" indent="0">
              <a:buFontTx/>
              <a:buNone/>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06C40AD4-DEC3-5E41-701E-9C46D77930C6}"/>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774087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7672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671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7322822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36251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9425511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a:p>
        </p:txBody>
      </p:sp>
    </p:spTree>
    <p:extLst>
      <p:ext uri="{BB962C8B-B14F-4D97-AF65-F5344CB8AC3E}">
        <p14:creationId xmlns:p14="http://schemas.microsoft.com/office/powerpoint/2010/main" val="32583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54E6E-1768-3F38-2EC5-828D168838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3D4FDF-3FBE-59C6-811A-142B0C96B1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DCF98-2B4B-4CD5-747E-47444DC9B7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1F73E7-CCA2-1DD6-4696-46E816364B8C}"/>
              </a:ext>
            </a:extLst>
          </p:cNvPr>
          <p:cNvSpPr>
            <a:spLocks noGrp="1"/>
          </p:cNvSpPr>
          <p:nvPr>
            <p:ph type="dt" sz="half" idx="10"/>
          </p:nvPr>
        </p:nvSpPr>
        <p:spPr/>
        <p:txBody>
          <a:bodyPr/>
          <a:lstStyle/>
          <a:p>
            <a:fld id="{45DA4304-3C01-40B6-B081-0D557A06C689}" type="datetimeFigureOut">
              <a:rPr lang="en-US" smtClean="0"/>
              <a:t>3/22/2024</a:t>
            </a:fld>
            <a:endParaRPr lang="en-US"/>
          </a:p>
        </p:txBody>
      </p:sp>
      <p:sp>
        <p:nvSpPr>
          <p:cNvPr id="6" name="Footer Placeholder 5">
            <a:extLst>
              <a:ext uri="{FF2B5EF4-FFF2-40B4-BE49-F238E27FC236}">
                <a16:creationId xmlns:a16="http://schemas.microsoft.com/office/drawing/2014/main" id="{BE093D53-7B3B-A513-5675-7683D0E351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B1B999-DDFB-9DCA-4EB1-353BA4404D2B}"/>
              </a:ext>
            </a:extLst>
          </p:cNvPr>
          <p:cNvSpPr>
            <a:spLocks noGrp="1"/>
          </p:cNvSpPr>
          <p:nvPr>
            <p:ph type="sldNum" sz="quarter" idx="12"/>
          </p:nvPr>
        </p:nvSpPr>
        <p:spPr/>
        <p:txBody>
          <a:bodyPr/>
          <a:lstStyle/>
          <a:p>
            <a:fld id="{F1F1F849-9BD1-47D5-ACE3-6A55366125BB}" type="slidenum">
              <a:rPr lang="en-US" smtClean="0"/>
              <a:t>‹#›</a:t>
            </a:fld>
            <a:endParaRPr lang="en-US"/>
          </a:p>
        </p:txBody>
      </p:sp>
    </p:spTree>
    <p:extLst>
      <p:ext uri="{BB962C8B-B14F-4D97-AF65-F5344CB8AC3E}">
        <p14:creationId xmlns:p14="http://schemas.microsoft.com/office/powerpoint/2010/main" val="42708088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2277960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41018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8329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17838646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3553277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310730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30260001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989417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364073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76257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CFFEF-079F-4315-1FA3-A13BA3D961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C71628-21CB-27D2-99E2-E92E3D19F6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5D2E18-B50E-BE3F-0E7E-2D55B845C7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55F81D-9723-9EA5-06C9-EE96E9A07C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8BD3C9-CF5D-85FF-E025-6FDAB95C25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0A53E2-5321-E1C4-23C4-C3228D598B7D}"/>
              </a:ext>
            </a:extLst>
          </p:cNvPr>
          <p:cNvSpPr>
            <a:spLocks noGrp="1"/>
          </p:cNvSpPr>
          <p:nvPr>
            <p:ph type="dt" sz="half" idx="10"/>
          </p:nvPr>
        </p:nvSpPr>
        <p:spPr/>
        <p:txBody>
          <a:bodyPr/>
          <a:lstStyle/>
          <a:p>
            <a:fld id="{45DA4304-3C01-40B6-B081-0D557A06C689}" type="datetimeFigureOut">
              <a:rPr lang="en-US" smtClean="0"/>
              <a:t>3/22/2024</a:t>
            </a:fld>
            <a:endParaRPr lang="en-US"/>
          </a:p>
        </p:txBody>
      </p:sp>
      <p:sp>
        <p:nvSpPr>
          <p:cNvPr id="8" name="Footer Placeholder 7">
            <a:extLst>
              <a:ext uri="{FF2B5EF4-FFF2-40B4-BE49-F238E27FC236}">
                <a16:creationId xmlns:a16="http://schemas.microsoft.com/office/drawing/2014/main" id="{5066F3AE-094A-F999-308D-D441FBB39B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1CC517-9402-B3AF-9AFA-33437FEA5F8C}"/>
              </a:ext>
            </a:extLst>
          </p:cNvPr>
          <p:cNvSpPr>
            <a:spLocks noGrp="1"/>
          </p:cNvSpPr>
          <p:nvPr>
            <p:ph type="sldNum" sz="quarter" idx="12"/>
          </p:nvPr>
        </p:nvSpPr>
        <p:spPr/>
        <p:txBody>
          <a:bodyPr/>
          <a:lstStyle/>
          <a:p>
            <a:fld id="{F1F1F849-9BD1-47D5-ACE3-6A55366125BB}" type="slidenum">
              <a:rPr lang="en-US" smtClean="0"/>
              <a:t>‹#›</a:t>
            </a:fld>
            <a:endParaRPr lang="en-US"/>
          </a:p>
        </p:txBody>
      </p:sp>
    </p:spTree>
    <p:extLst>
      <p:ext uri="{BB962C8B-B14F-4D97-AF65-F5344CB8AC3E}">
        <p14:creationId xmlns:p14="http://schemas.microsoft.com/office/powerpoint/2010/main" val="34543255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a:p>
        </p:txBody>
      </p:sp>
    </p:spTree>
    <p:extLst>
      <p:ext uri="{BB962C8B-B14F-4D97-AF65-F5344CB8AC3E}">
        <p14:creationId xmlns:p14="http://schemas.microsoft.com/office/powerpoint/2010/main" val="24034187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156962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2" name="Title 1"/>
          <p:cNvSpPr>
            <a:spLocks noGrp="1"/>
          </p:cNvSpPr>
          <p:nvPr>
            <p:ph type="title"/>
          </p:nvPr>
        </p:nvSpPr>
        <p:spPr>
          <a:xfrm>
            <a:off x="1114647" y="4713843"/>
            <a:ext cx="7348869" cy="921414"/>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5264953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page 'Urban Labs'">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
            <a:ext cx="12192000" cy="6857999"/>
          </a:xfrm>
          <a:prstGeom prst="rect">
            <a:avLst/>
          </a:prstGeom>
        </p:spPr>
      </p:pic>
      <p:pic>
        <p:nvPicPr>
          <p:cNvPr id="7" name="Picture 6"/>
          <p:cNvPicPr>
            <a:picLocks noChangeAspect="1"/>
          </p:cNvPicPr>
          <p:nvPr userDrawn="1"/>
        </p:nvPicPr>
        <p:blipFill>
          <a:blip r:embed="rId3">
            <a:alphaModFix amt="3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0" y="0"/>
            <a:ext cx="12179029" cy="6858000"/>
          </a:xfrm>
          <a:prstGeom prst="rect">
            <a:avLst/>
          </a:prstGeom>
        </p:spPr>
      </p:pic>
      <p:pic>
        <p:nvPicPr>
          <p:cNvPr id="11" name="Picture 10"/>
          <p:cNvPicPr>
            <a:picLocks noChangeAspect="1"/>
          </p:cNvPicPr>
          <p:nvPr userDrawn="1"/>
        </p:nvPicPr>
        <p:blipFill>
          <a:blip r:embed="rId3">
            <a:alphaModFix amt="60000"/>
            <a:extLst>
              <a:ext uri="{28A0092B-C50C-407E-A947-70E740481C1C}">
                <a14:useLocalDpi xmlns:a14="http://schemas.microsoft.com/office/drawing/2010/main"/>
              </a:ext>
            </a:extLst>
          </a:blip>
          <a:stretch>
            <a:fillRect/>
          </a:stretch>
        </p:blipFill>
        <p:spPr>
          <a:xfrm>
            <a:off x="1625601" y="-1"/>
            <a:ext cx="10566400" cy="6858000"/>
          </a:xfrm>
          <a:prstGeom prst="rect">
            <a:avLst/>
          </a:prstGeom>
        </p:spPr>
      </p:pic>
      <p:pic>
        <p:nvPicPr>
          <p:cNvPr id="17" name="Picture 1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0245" y="2901054"/>
            <a:ext cx="4877400" cy="1008932"/>
          </a:xfrm>
          <a:prstGeom prst="rect">
            <a:avLst/>
          </a:prstGeom>
        </p:spPr>
      </p:pic>
      <p:pic>
        <p:nvPicPr>
          <p:cNvPr id="19" name="Picture 18"/>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979366" y="3048005"/>
            <a:ext cx="3306108" cy="782585"/>
          </a:xfrm>
          <a:prstGeom prst="rect">
            <a:avLst/>
          </a:prstGeom>
        </p:spPr>
      </p:pic>
    </p:spTree>
    <p:extLst>
      <p:ext uri="{BB962C8B-B14F-4D97-AF65-F5344CB8AC3E}">
        <p14:creationId xmlns:p14="http://schemas.microsoft.com/office/powerpoint/2010/main" val="2353926863"/>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page 'Crime Lab'">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 y="0"/>
            <a:ext cx="12191999" cy="6858000"/>
          </a:xfrm>
          <a:prstGeom prst="rect">
            <a:avLst/>
          </a:prstGeom>
        </p:spPr>
      </p:pic>
      <p:pic>
        <p:nvPicPr>
          <p:cNvPr id="14" name="Picture 13"/>
          <p:cNvPicPr>
            <a:picLocks noChangeAspect="1"/>
          </p:cNvPicPr>
          <p:nvPr userDrawn="1"/>
        </p:nvPicPr>
        <p:blipFill>
          <a:blip r:embed="rId3">
            <a:alphaModFix amt="52000"/>
            <a:extLst>
              <a:ext uri="{28A0092B-C50C-407E-A947-70E740481C1C}">
                <a14:useLocalDpi xmlns:a14="http://schemas.microsoft.com/office/drawing/2010/main"/>
              </a:ext>
            </a:extLst>
          </a:blip>
          <a:stretch>
            <a:fillRect/>
          </a:stretch>
        </p:blipFill>
        <p:spPr>
          <a:xfrm>
            <a:off x="0" y="0"/>
            <a:ext cx="12179029" cy="6858000"/>
          </a:xfrm>
          <a:prstGeom prst="rect">
            <a:avLst/>
          </a:prstGeom>
        </p:spPr>
      </p:pic>
      <p:pic>
        <p:nvPicPr>
          <p:cNvPr id="13" name="Picture 12"/>
          <p:cNvPicPr>
            <a:picLocks noChangeAspect="1"/>
          </p:cNvPicPr>
          <p:nvPr userDrawn="1"/>
        </p:nvPicPr>
        <p:blipFill>
          <a:blip r:embed="rId4">
            <a:alphaModFix amt="60000"/>
            <a:extLst>
              <a:ext uri="{28A0092B-C50C-407E-A947-70E740481C1C}">
                <a14:useLocalDpi xmlns:a14="http://schemas.microsoft.com/office/drawing/2010/main"/>
              </a:ext>
            </a:extLst>
          </a:blip>
          <a:stretch>
            <a:fillRect/>
          </a:stretch>
        </p:blipFill>
        <p:spPr>
          <a:xfrm>
            <a:off x="1625601" y="-1"/>
            <a:ext cx="10566400" cy="6858000"/>
          </a:xfrm>
          <a:prstGeom prst="rect">
            <a:avLst/>
          </a:prstGeom>
        </p:spPr>
      </p:pic>
      <p:pic>
        <p:nvPicPr>
          <p:cNvPr id="19" name="Picture 1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979366" y="3048005"/>
            <a:ext cx="3306108" cy="782585"/>
          </a:xfrm>
          <a:prstGeom prst="rect">
            <a:avLst/>
          </a:prstGeom>
        </p:spPr>
      </p:pic>
      <p:pic>
        <p:nvPicPr>
          <p:cNvPr id="12" name="Picture 1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1707" y="2745175"/>
            <a:ext cx="2821723" cy="1203468"/>
          </a:xfrm>
          <a:prstGeom prst="rect">
            <a:avLst/>
          </a:prstGeom>
        </p:spPr>
      </p:pic>
    </p:spTree>
    <p:extLst>
      <p:ext uri="{BB962C8B-B14F-4D97-AF65-F5344CB8AC3E}">
        <p14:creationId xmlns:p14="http://schemas.microsoft.com/office/powerpoint/2010/main" val="495072218"/>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page 'Education Lab'">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 y="0"/>
            <a:ext cx="12191999" cy="6858000"/>
          </a:xfrm>
          <a:prstGeom prst="rect">
            <a:avLst/>
          </a:prstGeom>
        </p:spPr>
      </p:pic>
      <p:pic>
        <p:nvPicPr>
          <p:cNvPr id="12" name="Picture 11"/>
          <p:cNvPicPr>
            <a:picLocks noChangeAspect="1"/>
          </p:cNvPicPr>
          <p:nvPr userDrawn="1"/>
        </p:nvPicPr>
        <p:blipFill>
          <a:blip r:embed="rId3">
            <a:alphaModFix amt="60000"/>
            <a:extLst>
              <a:ext uri="{28A0092B-C50C-407E-A947-70E740481C1C}">
                <a14:useLocalDpi xmlns:a14="http://schemas.microsoft.com/office/drawing/2010/main"/>
              </a:ext>
            </a:extLst>
          </a:blip>
          <a:stretch>
            <a:fillRect/>
          </a:stretch>
        </p:blipFill>
        <p:spPr>
          <a:xfrm>
            <a:off x="1625601" y="-1"/>
            <a:ext cx="10566400" cy="6858000"/>
          </a:xfrm>
          <a:prstGeom prst="rect">
            <a:avLst/>
          </a:prstGeom>
        </p:spPr>
      </p:pic>
      <p:pic>
        <p:nvPicPr>
          <p:cNvPr id="10" name="Picture 9"/>
          <p:cNvPicPr>
            <a:picLocks noChangeAspect="1"/>
          </p:cNvPicPr>
          <p:nvPr userDrawn="1"/>
        </p:nvPicPr>
        <p:blipFill>
          <a:blip r:embed="rId4">
            <a:alphaModFix amt="52000"/>
            <a:extLst>
              <a:ext uri="{28A0092B-C50C-407E-A947-70E740481C1C}">
                <a14:useLocalDpi xmlns:a14="http://schemas.microsoft.com/office/drawing/2010/main"/>
              </a:ext>
            </a:extLst>
          </a:blip>
          <a:stretch>
            <a:fillRect/>
          </a:stretch>
        </p:blipFill>
        <p:spPr>
          <a:xfrm>
            <a:off x="9" y="0"/>
            <a:ext cx="7979353" cy="6858000"/>
          </a:xfrm>
          <a:prstGeom prst="rect">
            <a:avLst/>
          </a:prstGeom>
        </p:spPr>
      </p:pic>
      <p:pic>
        <p:nvPicPr>
          <p:cNvPr id="19" name="Picture 1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979366" y="3048005"/>
            <a:ext cx="3306108" cy="782585"/>
          </a:xfrm>
          <a:prstGeom prst="rect">
            <a:avLst/>
          </a:prstGeom>
        </p:spPr>
      </p:pic>
      <p:pic>
        <p:nvPicPr>
          <p:cNvPr id="14" name="Picture 1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1727" y="2745168"/>
            <a:ext cx="4101143" cy="1203469"/>
          </a:xfrm>
          <a:prstGeom prst="rect">
            <a:avLst/>
          </a:prstGeom>
        </p:spPr>
      </p:pic>
    </p:spTree>
    <p:extLst>
      <p:ext uri="{BB962C8B-B14F-4D97-AF65-F5344CB8AC3E}">
        <p14:creationId xmlns:p14="http://schemas.microsoft.com/office/powerpoint/2010/main" val="308023278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page 'Energy &amp; Environment Lab'">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66645"/>
          </a:xfrm>
          <a:prstGeom prst="rect">
            <a:avLst/>
          </a:prstGeom>
        </p:spPr>
      </p:pic>
      <p:pic>
        <p:nvPicPr>
          <p:cNvPr id="12" name="Picture 11"/>
          <p:cNvPicPr>
            <a:picLocks noChangeAspect="1"/>
          </p:cNvPicPr>
          <p:nvPr userDrawn="1"/>
        </p:nvPicPr>
        <p:blipFill>
          <a:blip r:embed="rId3">
            <a:alphaModFix amt="50000"/>
            <a:extLst>
              <a:ext uri="{28A0092B-C50C-407E-A947-70E740481C1C}">
                <a14:useLocalDpi xmlns:a14="http://schemas.microsoft.com/office/drawing/2010/main"/>
              </a:ext>
            </a:extLst>
          </a:blip>
          <a:stretch>
            <a:fillRect/>
          </a:stretch>
        </p:blipFill>
        <p:spPr>
          <a:xfrm>
            <a:off x="-1" y="0"/>
            <a:ext cx="12939252" cy="6858000"/>
          </a:xfrm>
          <a:prstGeom prst="rect">
            <a:avLst/>
          </a:prstGeom>
        </p:spPr>
      </p:pic>
      <p:pic>
        <p:nvPicPr>
          <p:cNvPr id="19" name="Picture 1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79366" y="3048005"/>
            <a:ext cx="3306108" cy="782585"/>
          </a:xfrm>
          <a:prstGeom prst="rect">
            <a:avLst/>
          </a:prstGeom>
        </p:spPr>
      </p:pic>
      <p:pic>
        <p:nvPicPr>
          <p:cNvPr id="13" name="Pictur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31718" y="2747239"/>
            <a:ext cx="3919143" cy="1201404"/>
          </a:xfrm>
          <a:prstGeom prst="rect">
            <a:avLst/>
          </a:prstGeom>
        </p:spPr>
      </p:pic>
    </p:spTree>
    <p:extLst>
      <p:ext uri="{BB962C8B-B14F-4D97-AF65-F5344CB8AC3E}">
        <p14:creationId xmlns:p14="http://schemas.microsoft.com/office/powerpoint/2010/main" val="1816155554"/>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page 'Health Lab'">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62475"/>
          </a:xfrm>
          <a:prstGeom prst="rect">
            <a:avLst/>
          </a:prstGeom>
        </p:spPr>
      </p:pic>
      <p:pic>
        <p:nvPicPr>
          <p:cNvPr id="13" name="Picture 12"/>
          <p:cNvPicPr>
            <a:picLocks noChangeAspect="1"/>
          </p:cNvPicPr>
          <p:nvPr userDrawn="1"/>
        </p:nvPicPr>
        <p:blipFill>
          <a:blip r:embed="rId3">
            <a:alphaModFix amt="40000"/>
            <a:extLst>
              <a:ext uri="{28A0092B-C50C-407E-A947-70E740481C1C}">
                <a14:useLocalDpi xmlns:a14="http://schemas.microsoft.com/office/drawing/2010/main"/>
              </a:ext>
            </a:extLst>
          </a:blip>
          <a:stretch>
            <a:fillRect/>
          </a:stretch>
        </p:blipFill>
        <p:spPr>
          <a:xfrm>
            <a:off x="1" y="0"/>
            <a:ext cx="12939252" cy="6858000"/>
          </a:xfrm>
          <a:prstGeom prst="rect">
            <a:avLst/>
          </a:prstGeom>
        </p:spPr>
      </p:pic>
      <p:pic>
        <p:nvPicPr>
          <p:cNvPr id="15" name="Picture 14"/>
          <p:cNvPicPr>
            <a:picLocks noChangeAspect="1"/>
          </p:cNvPicPr>
          <p:nvPr userDrawn="1"/>
        </p:nvPicPr>
        <p:blipFill>
          <a:blip r:embed="rId4">
            <a:alphaModFix amt="60000"/>
            <a:extLst>
              <a:ext uri="{28A0092B-C50C-407E-A947-70E740481C1C}">
                <a14:useLocalDpi xmlns:a14="http://schemas.microsoft.com/office/drawing/2010/main"/>
              </a:ext>
            </a:extLst>
          </a:blip>
          <a:stretch>
            <a:fillRect/>
          </a:stretch>
        </p:blipFill>
        <p:spPr>
          <a:xfrm>
            <a:off x="1625601" y="-1"/>
            <a:ext cx="10566400" cy="6858000"/>
          </a:xfrm>
          <a:prstGeom prst="rect">
            <a:avLst/>
          </a:prstGeom>
        </p:spPr>
      </p:pic>
      <p:pic>
        <p:nvPicPr>
          <p:cNvPr id="19" name="Picture 1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979366" y="3048005"/>
            <a:ext cx="3306108" cy="782585"/>
          </a:xfrm>
          <a:prstGeom prst="rect">
            <a:avLst/>
          </a:prstGeom>
        </p:spPr>
      </p:pic>
      <p:pic>
        <p:nvPicPr>
          <p:cNvPr id="14" name="Picture 1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1712" y="2740693"/>
            <a:ext cx="3277867" cy="1207944"/>
          </a:xfrm>
          <a:prstGeom prst="rect">
            <a:avLst/>
          </a:prstGeom>
        </p:spPr>
      </p:pic>
    </p:spTree>
    <p:extLst>
      <p:ext uri="{BB962C8B-B14F-4D97-AF65-F5344CB8AC3E}">
        <p14:creationId xmlns:p14="http://schemas.microsoft.com/office/powerpoint/2010/main" val="406228089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page 'Poverty Lab'">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292"/>
            <a:ext cx="12192000" cy="6876767"/>
          </a:xfrm>
          <a:prstGeom prst="rect">
            <a:avLst/>
          </a:prstGeom>
        </p:spPr>
      </p:pic>
      <p:pic>
        <p:nvPicPr>
          <p:cNvPr id="16" name="Picture 15"/>
          <p:cNvPicPr>
            <a:picLocks noChangeAspect="1"/>
          </p:cNvPicPr>
          <p:nvPr userDrawn="1"/>
        </p:nvPicPr>
        <p:blipFill>
          <a:blip r:embed="rId3">
            <a:alphaModFix amt="70000"/>
            <a:extLst>
              <a:ext uri="{28A0092B-C50C-407E-A947-70E740481C1C}">
                <a14:useLocalDpi xmlns:a14="http://schemas.microsoft.com/office/drawing/2010/main"/>
              </a:ext>
            </a:extLst>
          </a:blip>
          <a:stretch>
            <a:fillRect/>
          </a:stretch>
        </p:blipFill>
        <p:spPr>
          <a:xfrm>
            <a:off x="-750277" y="-1"/>
            <a:ext cx="12942279" cy="6858000"/>
          </a:xfrm>
          <a:prstGeom prst="rect">
            <a:avLst/>
          </a:prstGeom>
        </p:spPr>
      </p:pic>
      <p:pic>
        <p:nvPicPr>
          <p:cNvPr id="13" name="Picture 12"/>
          <p:cNvPicPr>
            <a:picLocks noChangeAspect="1"/>
          </p:cNvPicPr>
          <p:nvPr userDrawn="1"/>
        </p:nvPicPr>
        <p:blipFill>
          <a:blip r:embed="rId4">
            <a:alphaModFix am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9" name="Picture 1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979366" y="3048005"/>
            <a:ext cx="3306108" cy="782585"/>
          </a:xfrm>
          <a:prstGeom prst="rect">
            <a:avLst/>
          </a:prstGeom>
        </p:spPr>
      </p:pic>
      <p:pic>
        <p:nvPicPr>
          <p:cNvPr id="14" name="Picture 1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4670" y="2740705"/>
            <a:ext cx="3465505" cy="1207943"/>
          </a:xfrm>
          <a:prstGeom prst="rect">
            <a:avLst/>
          </a:prstGeom>
        </p:spPr>
      </p:pic>
    </p:spTree>
    <p:extLst>
      <p:ext uri="{BB962C8B-B14F-4D97-AF65-F5344CB8AC3E}">
        <p14:creationId xmlns:p14="http://schemas.microsoft.com/office/powerpoint/2010/main" val="285626904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7171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0690" y="1219202"/>
            <a:ext cx="11180277" cy="2052733"/>
          </a:xfrm>
          <a:prstGeom prst="rect">
            <a:avLst/>
          </a:prstGeom>
        </p:spPr>
        <p:txBody>
          <a:bodyPr lIns="0" tIns="0" rIns="0" bIns="0"/>
          <a:lstStyle>
            <a:lvl1pPr algn="l">
              <a:lnSpc>
                <a:spcPts val="9066"/>
              </a:lnSpc>
              <a:defRPr sz="9600" b="1" i="0" kern="1200" spc="-20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Enter Master Title.</a:t>
            </a:r>
          </a:p>
        </p:txBody>
      </p:sp>
      <p:sp>
        <p:nvSpPr>
          <p:cNvPr id="5" name="Content Placeholder 4"/>
          <p:cNvSpPr>
            <a:spLocks noGrp="1"/>
          </p:cNvSpPr>
          <p:nvPr>
            <p:ph sz="quarter" idx="10" hasCustomPrompt="1"/>
          </p:nvPr>
        </p:nvSpPr>
        <p:spPr>
          <a:xfrm>
            <a:off x="501664" y="722402"/>
            <a:ext cx="6534343" cy="308015"/>
          </a:xfrm>
          <a:prstGeom prst="rect">
            <a:avLst/>
          </a:prstGeom>
        </p:spPr>
        <p:txBody>
          <a:bodyPr lIns="0" tIns="0" rIns="0" bIns="0"/>
          <a:lstStyle>
            <a:lvl1pPr marL="0" indent="0">
              <a:buFontTx/>
              <a:buNone/>
              <a:defRPr sz="1867" b="0" i="0" baseline="0">
                <a:solidFill>
                  <a:srgbClr val="A6A39F"/>
                </a:solidFill>
                <a:latin typeface="Calibri" panose="020F0502020204030204" pitchFamily="34" charset="0"/>
                <a:ea typeface="Calibri" panose="020F0502020204030204" pitchFamily="34" charset="0"/>
                <a:cs typeface="Calibri" panose="020F0502020204030204" pitchFamily="34" charset="0"/>
              </a:defRPr>
            </a:lvl1pPr>
          </a:lstStyle>
          <a:p>
            <a:pPr marL="411470" marR="0" lvl="0" indent="-411470" algn="l" defTabSz="548626" rtl="0" eaLnBrk="1" fontAlgn="auto" latinLnBrk="0" hangingPunct="1">
              <a:lnSpc>
                <a:spcPct val="100000"/>
              </a:lnSpc>
              <a:spcBef>
                <a:spcPct val="20000"/>
              </a:spcBef>
              <a:spcAft>
                <a:spcPts val="0"/>
              </a:spcAft>
              <a:buClrTx/>
              <a:buSzTx/>
              <a:buFont typeface="Arial"/>
              <a:buNone/>
              <a:tabLst/>
              <a:defRPr/>
            </a:pPr>
            <a:r>
              <a:rPr lang="en-US"/>
              <a:t>Month 00, 2016</a:t>
            </a:r>
          </a:p>
        </p:txBody>
      </p:sp>
      <p:sp>
        <p:nvSpPr>
          <p:cNvPr id="4" name="Text Placeholder 3"/>
          <p:cNvSpPr>
            <a:spLocks noGrp="1"/>
          </p:cNvSpPr>
          <p:nvPr>
            <p:ph type="body" sz="quarter" idx="11" hasCustomPrompt="1"/>
          </p:nvPr>
        </p:nvSpPr>
        <p:spPr>
          <a:xfrm>
            <a:off x="501670" y="3445933"/>
            <a:ext cx="8978900" cy="1305984"/>
          </a:xfrm>
          <a:prstGeom prst="rect">
            <a:avLst/>
          </a:prstGeom>
        </p:spPr>
        <p:txBody>
          <a:bodyPr lIns="0" tIns="0" rIns="0" bIns="0"/>
          <a:lstStyle>
            <a:lvl1pPr marL="0" indent="0">
              <a:lnSpc>
                <a:spcPts val="4000"/>
              </a:lnSpc>
              <a:spcBef>
                <a:spcPts val="0"/>
              </a:spcBef>
              <a:buFontTx/>
              <a:buNone/>
              <a:defRPr b="0"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Edit Sub-Title </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1114" y="6159929"/>
            <a:ext cx="3475413" cy="339305"/>
          </a:xfrm>
          <a:prstGeom prst="rect">
            <a:avLst/>
          </a:prstGeom>
        </p:spPr>
      </p:pic>
    </p:spTree>
    <p:extLst>
      <p:ext uri="{BB962C8B-B14F-4D97-AF65-F5344CB8AC3E}">
        <p14:creationId xmlns:p14="http://schemas.microsoft.com/office/powerpoint/2010/main" val="136094359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8423C-38CB-FB39-3D4D-54C063214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033B1C-F1CF-3755-C17E-C4E2C606E558}"/>
              </a:ext>
            </a:extLst>
          </p:cNvPr>
          <p:cNvSpPr>
            <a:spLocks noGrp="1"/>
          </p:cNvSpPr>
          <p:nvPr>
            <p:ph type="dt" sz="half" idx="10"/>
          </p:nvPr>
        </p:nvSpPr>
        <p:spPr/>
        <p:txBody>
          <a:bodyPr/>
          <a:lstStyle/>
          <a:p>
            <a:fld id="{45DA4304-3C01-40B6-B081-0D557A06C689}" type="datetimeFigureOut">
              <a:rPr lang="en-US" smtClean="0"/>
              <a:t>3/22/2024</a:t>
            </a:fld>
            <a:endParaRPr lang="en-US"/>
          </a:p>
        </p:txBody>
      </p:sp>
      <p:sp>
        <p:nvSpPr>
          <p:cNvPr id="4" name="Footer Placeholder 3">
            <a:extLst>
              <a:ext uri="{FF2B5EF4-FFF2-40B4-BE49-F238E27FC236}">
                <a16:creationId xmlns:a16="http://schemas.microsoft.com/office/drawing/2014/main" id="{93D8C889-2E14-6CD6-C694-89F690E031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589366-8651-B81B-EDC8-4AAEDFA3011C}"/>
              </a:ext>
            </a:extLst>
          </p:cNvPr>
          <p:cNvSpPr>
            <a:spLocks noGrp="1"/>
          </p:cNvSpPr>
          <p:nvPr>
            <p:ph type="sldNum" sz="quarter" idx="12"/>
          </p:nvPr>
        </p:nvSpPr>
        <p:spPr/>
        <p:txBody>
          <a:bodyPr/>
          <a:lstStyle/>
          <a:p>
            <a:fld id="{F1F1F849-9BD1-47D5-ACE3-6A55366125BB}" type="slidenum">
              <a:rPr lang="en-US" smtClean="0"/>
              <a:t>‹#›</a:t>
            </a:fld>
            <a:endParaRPr lang="en-US"/>
          </a:p>
        </p:txBody>
      </p:sp>
    </p:spTree>
    <p:extLst>
      <p:ext uri="{BB962C8B-B14F-4D97-AF65-F5344CB8AC3E}">
        <p14:creationId xmlns:p14="http://schemas.microsoft.com/office/powerpoint/2010/main" val="36829871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Crime Lab'">
    <p:bg>
      <p:bgPr>
        <a:solidFill>
          <a:srgbClr val="72566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0690" y="1219200"/>
            <a:ext cx="11180277" cy="4672179"/>
          </a:xfrm>
          <a:prstGeom prst="rect">
            <a:avLst/>
          </a:prstGeom>
        </p:spPr>
        <p:txBody>
          <a:bodyPr lIns="0" tIns="0" rIns="0" bIns="0"/>
          <a:lstStyle>
            <a:lvl1pPr algn="l">
              <a:lnSpc>
                <a:spcPts val="7466"/>
              </a:lnSpc>
              <a:defRPr sz="7466" b="1" i="0" kern="1200" spc="-20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Enter Master Title.</a:t>
            </a:r>
          </a:p>
        </p:txBody>
      </p:sp>
      <p:sp>
        <p:nvSpPr>
          <p:cNvPr id="5" name="Content Placeholder 4"/>
          <p:cNvSpPr>
            <a:spLocks noGrp="1"/>
          </p:cNvSpPr>
          <p:nvPr>
            <p:ph sz="quarter" idx="10" hasCustomPrompt="1"/>
          </p:nvPr>
        </p:nvSpPr>
        <p:spPr>
          <a:xfrm>
            <a:off x="501664" y="722402"/>
            <a:ext cx="6534343" cy="308015"/>
          </a:xfrm>
          <a:prstGeom prst="rect">
            <a:avLst/>
          </a:prstGeom>
        </p:spPr>
        <p:txBody>
          <a:bodyPr lIns="0" tIns="0" rIns="0" bIns="0"/>
          <a:lstStyle>
            <a:lvl1pPr marL="0" indent="0">
              <a:buFontTx/>
              <a:buNone/>
              <a:defRPr sz="1867" b="0" i="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411470" marR="0" lvl="0" indent="-411470" algn="l" defTabSz="548626" rtl="0" eaLnBrk="1" fontAlgn="auto" latinLnBrk="0" hangingPunct="1">
              <a:lnSpc>
                <a:spcPct val="100000"/>
              </a:lnSpc>
              <a:spcBef>
                <a:spcPct val="20000"/>
              </a:spcBef>
              <a:spcAft>
                <a:spcPts val="0"/>
              </a:spcAft>
              <a:buClrTx/>
              <a:buSzTx/>
              <a:buFont typeface="Arial"/>
              <a:buNone/>
              <a:tabLst/>
              <a:defRPr/>
            </a:pPr>
            <a:r>
              <a:rPr lang="en-US"/>
              <a:t>Month 00, 2016</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6988" y="6125843"/>
            <a:ext cx="2592823" cy="382061"/>
          </a:xfrm>
          <a:prstGeom prst="rect">
            <a:avLst/>
          </a:prstGeom>
        </p:spPr>
      </p:pic>
    </p:spTree>
    <p:extLst>
      <p:ext uri="{BB962C8B-B14F-4D97-AF65-F5344CB8AC3E}">
        <p14:creationId xmlns:p14="http://schemas.microsoft.com/office/powerpoint/2010/main" val="20362939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Education Lab'">
    <p:bg>
      <p:bgPr>
        <a:solidFill>
          <a:srgbClr val="F8A42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6983" y="472428"/>
            <a:ext cx="4376093" cy="565189"/>
          </a:xfrm>
          <a:prstGeom prst="rect">
            <a:avLst/>
          </a:prstGeom>
        </p:spPr>
      </p:pic>
    </p:spTree>
    <p:extLst>
      <p:ext uri="{BB962C8B-B14F-4D97-AF65-F5344CB8AC3E}">
        <p14:creationId xmlns:p14="http://schemas.microsoft.com/office/powerpoint/2010/main" val="202379271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Energy &amp; Environment Lab'">
    <p:bg>
      <p:bgPr>
        <a:solidFill>
          <a:srgbClr val="AEB17E"/>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0690" y="1219211"/>
            <a:ext cx="11180277" cy="4638076"/>
          </a:xfrm>
          <a:prstGeom prst="rect">
            <a:avLst/>
          </a:prstGeom>
        </p:spPr>
        <p:txBody>
          <a:bodyPr lIns="0" tIns="0" rIns="0" bIns="0"/>
          <a:lstStyle>
            <a:lvl1pPr algn="l">
              <a:lnSpc>
                <a:spcPts val="7466"/>
              </a:lnSpc>
              <a:defRPr sz="7466" b="1" i="0" kern="1200" spc="-20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Enter Master Title.</a:t>
            </a:r>
          </a:p>
        </p:txBody>
      </p:sp>
      <p:sp>
        <p:nvSpPr>
          <p:cNvPr id="5" name="Content Placeholder 4"/>
          <p:cNvSpPr>
            <a:spLocks noGrp="1"/>
          </p:cNvSpPr>
          <p:nvPr>
            <p:ph sz="quarter" idx="10" hasCustomPrompt="1"/>
          </p:nvPr>
        </p:nvSpPr>
        <p:spPr>
          <a:xfrm>
            <a:off x="501664" y="722402"/>
            <a:ext cx="6534343" cy="308015"/>
          </a:xfrm>
          <a:prstGeom prst="rect">
            <a:avLst/>
          </a:prstGeom>
        </p:spPr>
        <p:txBody>
          <a:bodyPr lIns="0" tIns="0" rIns="0" bIns="0"/>
          <a:lstStyle>
            <a:lvl1pPr marL="0" indent="0">
              <a:buFontTx/>
              <a:buNone/>
              <a:defRPr sz="1867" b="0" i="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411470" marR="0" lvl="0" indent="-411470" algn="l" defTabSz="548626" rtl="0" eaLnBrk="1" fontAlgn="auto" latinLnBrk="0" hangingPunct="1">
              <a:lnSpc>
                <a:spcPct val="100000"/>
              </a:lnSpc>
              <a:spcBef>
                <a:spcPct val="20000"/>
              </a:spcBef>
              <a:spcAft>
                <a:spcPts val="0"/>
              </a:spcAft>
              <a:buClrTx/>
              <a:buSzTx/>
              <a:buFont typeface="Arial"/>
              <a:buNone/>
              <a:tabLst/>
              <a:defRPr/>
            </a:pPr>
            <a:r>
              <a:rPr lang="en-US"/>
              <a:t>Month 00, 2016</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3011" y="6125843"/>
            <a:ext cx="2901691" cy="382683"/>
          </a:xfrm>
          <a:prstGeom prst="rect">
            <a:avLst/>
          </a:prstGeom>
        </p:spPr>
      </p:pic>
    </p:spTree>
    <p:extLst>
      <p:ext uri="{BB962C8B-B14F-4D97-AF65-F5344CB8AC3E}">
        <p14:creationId xmlns:p14="http://schemas.microsoft.com/office/powerpoint/2010/main" val="92755279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Health Lab'">
    <p:bg>
      <p:bgPr>
        <a:solidFill>
          <a:srgbClr val="5B96AD"/>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0690" y="1219200"/>
            <a:ext cx="11180277" cy="4740387"/>
          </a:xfrm>
          <a:prstGeom prst="rect">
            <a:avLst/>
          </a:prstGeom>
        </p:spPr>
        <p:txBody>
          <a:bodyPr lIns="0" tIns="0" rIns="0" bIns="0"/>
          <a:lstStyle>
            <a:lvl1pPr algn="l">
              <a:lnSpc>
                <a:spcPts val="7466"/>
              </a:lnSpc>
              <a:defRPr sz="7466" b="1" i="0" kern="1200" spc="-20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Enter Master Title.</a:t>
            </a:r>
          </a:p>
        </p:txBody>
      </p:sp>
      <p:sp>
        <p:nvSpPr>
          <p:cNvPr id="5" name="Content Placeholder 4"/>
          <p:cNvSpPr>
            <a:spLocks noGrp="1"/>
          </p:cNvSpPr>
          <p:nvPr>
            <p:ph sz="quarter" idx="10" hasCustomPrompt="1"/>
          </p:nvPr>
        </p:nvSpPr>
        <p:spPr>
          <a:xfrm>
            <a:off x="501664" y="722402"/>
            <a:ext cx="6534343" cy="308015"/>
          </a:xfrm>
          <a:prstGeom prst="rect">
            <a:avLst/>
          </a:prstGeom>
        </p:spPr>
        <p:txBody>
          <a:bodyPr lIns="0" tIns="0" rIns="0" bIns="0"/>
          <a:lstStyle>
            <a:lvl1pPr marL="0" indent="0">
              <a:buFontTx/>
              <a:buNone/>
              <a:defRPr sz="1867" b="0" i="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411470" marR="0" lvl="0" indent="-411470" algn="l" defTabSz="548626" rtl="0" eaLnBrk="1" fontAlgn="auto" latinLnBrk="0" hangingPunct="1">
              <a:lnSpc>
                <a:spcPct val="100000"/>
              </a:lnSpc>
              <a:spcBef>
                <a:spcPct val="20000"/>
              </a:spcBef>
              <a:spcAft>
                <a:spcPts val="0"/>
              </a:spcAft>
              <a:buClrTx/>
              <a:buSzTx/>
              <a:buFont typeface="Arial"/>
              <a:buNone/>
              <a:tabLst/>
              <a:defRPr/>
            </a:pPr>
            <a:r>
              <a:rPr lang="en-US"/>
              <a:t>Month 00, 2016</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5294" y="6125645"/>
            <a:ext cx="2692639" cy="383068"/>
          </a:xfrm>
          <a:prstGeom prst="rect">
            <a:avLst/>
          </a:prstGeom>
        </p:spPr>
      </p:pic>
    </p:spTree>
    <p:extLst>
      <p:ext uri="{BB962C8B-B14F-4D97-AF65-F5344CB8AC3E}">
        <p14:creationId xmlns:p14="http://schemas.microsoft.com/office/powerpoint/2010/main" val="64312962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overty Lab'">
    <p:bg>
      <p:bgPr>
        <a:solidFill>
          <a:srgbClr val="D5802B"/>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0690" y="1219201"/>
            <a:ext cx="11180277" cy="4714808"/>
          </a:xfrm>
          <a:prstGeom prst="rect">
            <a:avLst/>
          </a:prstGeom>
        </p:spPr>
        <p:txBody>
          <a:bodyPr lIns="0" tIns="0" rIns="0" bIns="0"/>
          <a:lstStyle>
            <a:lvl1pPr algn="l">
              <a:lnSpc>
                <a:spcPts val="7466"/>
              </a:lnSpc>
              <a:defRPr sz="7466" b="1" i="0" kern="1200" spc="-20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Enter Master Title.</a:t>
            </a:r>
          </a:p>
        </p:txBody>
      </p:sp>
      <p:sp>
        <p:nvSpPr>
          <p:cNvPr id="5" name="Content Placeholder 4"/>
          <p:cNvSpPr>
            <a:spLocks noGrp="1"/>
          </p:cNvSpPr>
          <p:nvPr>
            <p:ph sz="quarter" idx="10" hasCustomPrompt="1"/>
          </p:nvPr>
        </p:nvSpPr>
        <p:spPr>
          <a:xfrm>
            <a:off x="501664" y="722402"/>
            <a:ext cx="6534343" cy="308015"/>
          </a:xfrm>
          <a:prstGeom prst="rect">
            <a:avLst/>
          </a:prstGeom>
        </p:spPr>
        <p:txBody>
          <a:bodyPr lIns="0" tIns="0" rIns="0" bIns="0"/>
          <a:lstStyle>
            <a:lvl1pPr marL="0" indent="0">
              <a:buFontTx/>
              <a:buNone/>
              <a:defRPr sz="1867" b="0" i="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411470" marR="0" lvl="0" indent="-411470" algn="l" defTabSz="548626" rtl="0" eaLnBrk="1" fontAlgn="auto" latinLnBrk="0" hangingPunct="1">
              <a:lnSpc>
                <a:spcPct val="100000"/>
              </a:lnSpc>
              <a:spcBef>
                <a:spcPct val="20000"/>
              </a:spcBef>
              <a:spcAft>
                <a:spcPts val="0"/>
              </a:spcAft>
              <a:buClrTx/>
              <a:buSzTx/>
              <a:buFont typeface="Arial"/>
              <a:buNone/>
              <a:tabLst/>
              <a:defRPr/>
            </a:pPr>
            <a:r>
              <a:rPr lang="en-US"/>
              <a:t>Month 00, 2016</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3030" y="6125052"/>
            <a:ext cx="2800092" cy="386349"/>
          </a:xfrm>
          <a:prstGeom prst="rect">
            <a:avLst/>
          </a:prstGeom>
        </p:spPr>
      </p:pic>
    </p:spTree>
    <p:extLst>
      <p:ext uri="{BB962C8B-B14F-4D97-AF65-F5344CB8AC3E}">
        <p14:creationId xmlns:p14="http://schemas.microsoft.com/office/powerpoint/2010/main" val="230811801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Divider 1">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36" y="0"/>
            <a:ext cx="2696393" cy="1501528"/>
          </a:xfrm>
          <a:prstGeom prst="rect">
            <a:avLst/>
          </a:prstGeom>
        </p:spPr>
      </p:pic>
    </p:spTree>
    <p:extLst>
      <p:ext uri="{BB962C8B-B14F-4D97-AF65-F5344CB8AC3E}">
        <p14:creationId xmlns:p14="http://schemas.microsoft.com/office/powerpoint/2010/main" val="30282510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rgbClr val="1C1B1C"/>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quarter" idx="11" hasCustomPrompt="1"/>
          </p:nvPr>
        </p:nvSpPr>
        <p:spPr>
          <a:xfrm>
            <a:off x="440690" y="1219205"/>
            <a:ext cx="11117325" cy="2663849"/>
          </a:xfrm>
          <a:prstGeom prst="rect">
            <a:avLst/>
          </a:prstGeom>
        </p:spPr>
        <p:txBody>
          <a:bodyPr lIns="0" tIns="0" rIns="0" bIns="0"/>
          <a:lstStyle>
            <a:lvl1pPr marL="0" indent="0">
              <a:lnSpc>
                <a:spcPts val="7466"/>
              </a:lnSpc>
              <a:spcBef>
                <a:spcPts val="0"/>
              </a:spcBef>
              <a:buFontTx/>
              <a:buNone/>
              <a:defRPr sz="7466" b="1" i="0" spc="-20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Enter Section Title </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1114" y="6159929"/>
            <a:ext cx="3475413" cy="339305"/>
          </a:xfrm>
          <a:prstGeom prst="rect">
            <a:avLst/>
          </a:prstGeom>
        </p:spPr>
      </p:pic>
    </p:spTree>
    <p:extLst>
      <p:ext uri="{BB962C8B-B14F-4D97-AF65-F5344CB8AC3E}">
        <p14:creationId xmlns:p14="http://schemas.microsoft.com/office/powerpoint/2010/main" val="248892668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Divider 3">
    <p:bg>
      <p:bgPr>
        <a:solidFill>
          <a:schemeClr val="bg1"/>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quarter" idx="11" hasCustomPrompt="1"/>
          </p:nvPr>
        </p:nvSpPr>
        <p:spPr>
          <a:xfrm>
            <a:off x="440690" y="1219205"/>
            <a:ext cx="11117325" cy="2663849"/>
          </a:xfrm>
          <a:prstGeom prst="rect">
            <a:avLst/>
          </a:prstGeom>
        </p:spPr>
        <p:txBody>
          <a:bodyPr lIns="0" tIns="0" rIns="0" bIns="0"/>
          <a:lstStyle>
            <a:lvl1pPr marL="0" indent="0">
              <a:lnSpc>
                <a:spcPts val="7466"/>
              </a:lnSpc>
              <a:spcBef>
                <a:spcPts val="0"/>
              </a:spcBef>
              <a:buFontTx/>
              <a:buNone/>
              <a:defRPr sz="7466" b="1" i="0" spc="-200" baseline="0">
                <a:solidFill>
                  <a:srgbClr val="1C1B1C"/>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Enter Section Title </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1113" y="6159921"/>
            <a:ext cx="3475731" cy="339336"/>
          </a:xfrm>
          <a:prstGeom prst="rect">
            <a:avLst/>
          </a:prstGeom>
        </p:spPr>
      </p:pic>
    </p:spTree>
    <p:extLst>
      <p:ext uri="{BB962C8B-B14F-4D97-AF65-F5344CB8AC3E}">
        <p14:creationId xmlns:p14="http://schemas.microsoft.com/office/powerpoint/2010/main" val="9747644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_Slide_02">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0947361" y="6882180"/>
            <a:ext cx="2844800" cy="365125"/>
          </a:xfrm>
          <a:prstGeom prst="rect">
            <a:avLst/>
          </a:prstGeom>
        </p:spPr>
        <p:txBody>
          <a:bodyPr/>
          <a:lstStyle>
            <a:lvl1pPr>
              <a:defRPr b="0" i="0">
                <a:solidFill>
                  <a:srgbClr val="FFFFFF"/>
                </a:solidFill>
                <a:latin typeface="Calibri" panose="020F0502020204030204" pitchFamily="34" charset="0"/>
              </a:defRPr>
            </a:lvl1pPr>
          </a:lstStyle>
          <a:p>
            <a:pPr defTabSz="609498"/>
            <a:fld id="{B7E97780-FA7F-5546-859D-7426218CB873}" type="datetime1">
              <a:rPr lang="en-US" smtClean="0"/>
              <a:pPr defTabSz="609498"/>
              <a:t>3/22/2024</a:t>
            </a:fld>
            <a:endParaRPr lang="en-US"/>
          </a:p>
        </p:txBody>
      </p:sp>
      <p:sp>
        <p:nvSpPr>
          <p:cNvPr id="6" name="TextBox 5"/>
          <p:cNvSpPr txBox="1"/>
          <p:nvPr userDrawn="1"/>
        </p:nvSpPr>
        <p:spPr>
          <a:xfrm>
            <a:off x="11480804" y="6306857"/>
            <a:ext cx="349776" cy="256545"/>
          </a:xfrm>
          <a:prstGeom prst="rect">
            <a:avLst/>
          </a:prstGeom>
          <a:noFill/>
        </p:spPr>
        <p:txBody>
          <a:bodyPr wrap="none" rtlCol="0">
            <a:spAutoFit/>
          </a:bodyPr>
          <a:lstStyle/>
          <a:p>
            <a:pPr defTabSz="609498"/>
            <a:fld id="{A791838F-4FC9-F243-94F2-BD82DEE32276}" type="slidenum">
              <a:rPr lang="en-US" sz="1067">
                <a:solidFill>
                  <a:prstClr val="black"/>
                </a:solidFill>
                <a:latin typeface="Calibri" panose="020F0502020204030204" pitchFamily="34" charset="0"/>
                <a:ea typeface="Gotham Book" charset="0"/>
                <a:cs typeface="Calibri" panose="020F0502020204030204" pitchFamily="34" charset="0"/>
              </a:rPr>
              <a:pPr defTabSz="609498"/>
              <a:t>‹#›</a:t>
            </a:fld>
            <a:endParaRPr lang="en-US" sz="1067">
              <a:solidFill>
                <a:prstClr val="black"/>
              </a:solidFill>
              <a:latin typeface="Calibri" panose="020F0502020204030204" pitchFamily="34" charset="0"/>
              <a:ea typeface="Gotham Book" charset="0"/>
              <a:cs typeface="Calibri" panose="020F0502020204030204" pitchFamily="34" charset="0"/>
            </a:endParaRPr>
          </a:p>
        </p:txBody>
      </p:sp>
      <p:sp>
        <p:nvSpPr>
          <p:cNvPr id="9" name="Text Placeholder 3"/>
          <p:cNvSpPr>
            <a:spLocks noGrp="1"/>
          </p:cNvSpPr>
          <p:nvPr>
            <p:ph type="body" sz="quarter" idx="11" hasCustomPrompt="1"/>
          </p:nvPr>
        </p:nvSpPr>
        <p:spPr>
          <a:xfrm>
            <a:off x="501651" y="495481"/>
            <a:ext cx="11117325" cy="490492"/>
          </a:xfrm>
          <a:prstGeom prst="rect">
            <a:avLst/>
          </a:prstGeom>
        </p:spPr>
        <p:txBody>
          <a:bodyPr lIns="0" tIns="0" rIns="0" bIns="0"/>
          <a:lstStyle>
            <a:lvl1pPr marL="0" indent="0">
              <a:lnSpc>
                <a:spcPts val="4000"/>
              </a:lnSpc>
              <a:spcBef>
                <a:spcPts val="0"/>
              </a:spcBef>
              <a:buFontTx/>
              <a:buNone/>
              <a:defRPr b="1" i="0">
                <a:solidFill>
                  <a:srgbClr val="1C1B1C"/>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Edit Sub-Title </a:t>
            </a:r>
          </a:p>
        </p:txBody>
      </p:sp>
    </p:spTree>
    <p:extLst>
      <p:ext uri="{BB962C8B-B14F-4D97-AF65-F5344CB8AC3E}">
        <p14:creationId xmlns:p14="http://schemas.microsoft.com/office/powerpoint/2010/main" val="19234696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_WithFooter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95311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B9AE2E-A564-10FC-945D-DBAF0E7B7711}"/>
              </a:ext>
            </a:extLst>
          </p:cNvPr>
          <p:cNvSpPr>
            <a:spLocks noGrp="1"/>
          </p:cNvSpPr>
          <p:nvPr>
            <p:ph type="dt" sz="half" idx="10"/>
          </p:nvPr>
        </p:nvSpPr>
        <p:spPr/>
        <p:txBody>
          <a:bodyPr/>
          <a:lstStyle/>
          <a:p>
            <a:fld id="{45DA4304-3C01-40B6-B081-0D557A06C689}" type="datetimeFigureOut">
              <a:rPr lang="en-US" smtClean="0"/>
              <a:t>3/22/2024</a:t>
            </a:fld>
            <a:endParaRPr lang="en-US"/>
          </a:p>
        </p:txBody>
      </p:sp>
      <p:sp>
        <p:nvSpPr>
          <p:cNvPr id="3" name="Footer Placeholder 2">
            <a:extLst>
              <a:ext uri="{FF2B5EF4-FFF2-40B4-BE49-F238E27FC236}">
                <a16:creationId xmlns:a16="http://schemas.microsoft.com/office/drawing/2014/main" id="{85611B49-4E29-5511-68BC-0392C0359D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3D775A-EDE6-C9FA-11DD-F7772E55FE58}"/>
              </a:ext>
            </a:extLst>
          </p:cNvPr>
          <p:cNvSpPr>
            <a:spLocks noGrp="1"/>
          </p:cNvSpPr>
          <p:nvPr>
            <p:ph type="sldNum" sz="quarter" idx="12"/>
          </p:nvPr>
        </p:nvSpPr>
        <p:spPr/>
        <p:txBody>
          <a:bodyPr/>
          <a:lstStyle/>
          <a:p>
            <a:fld id="{F1F1F849-9BD1-47D5-ACE3-6A55366125BB}" type="slidenum">
              <a:rPr lang="en-US" smtClean="0"/>
              <a:t>‹#›</a:t>
            </a:fld>
            <a:endParaRPr lang="en-US"/>
          </a:p>
        </p:txBody>
      </p:sp>
    </p:spTree>
    <p:extLst>
      <p:ext uri="{BB962C8B-B14F-4D97-AF65-F5344CB8AC3E}">
        <p14:creationId xmlns:p14="http://schemas.microsoft.com/office/powerpoint/2010/main" val="14436796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_NoFooter">
    <p:spTree>
      <p:nvGrpSpPr>
        <p:cNvPr id="1" name=""/>
        <p:cNvGrpSpPr/>
        <p:nvPr/>
      </p:nvGrpSpPr>
      <p:grpSpPr>
        <a:xfrm>
          <a:off x="0" y="0"/>
          <a:ext cx="0" cy="0"/>
          <a:chOff x="0" y="0"/>
          <a:chExt cx="0" cy="0"/>
        </a:xfrm>
      </p:grpSpPr>
      <p:sp>
        <p:nvSpPr>
          <p:cNvPr id="4" name="TextBox 3"/>
          <p:cNvSpPr txBox="1"/>
          <p:nvPr userDrawn="1"/>
        </p:nvSpPr>
        <p:spPr>
          <a:xfrm>
            <a:off x="11480804" y="6306857"/>
            <a:ext cx="349776" cy="256545"/>
          </a:xfrm>
          <a:prstGeom prst="rect">
            <a:avLst/>
          </a:prstGeom>
          <a:noFill/>
        </p:spPr>
        <p:txBody>
          <a:bodyPr wrap="none" rtlCol="0">
            <a:spAutoFit/>
          </a:bodyPr>
          <a:lstStyle/>
          <a:p>
            <a:pPr defTabSz="609498"/>
            <a:fld id="{A791838F-4FC9-F243-94F2-BD82DEE32276}" type="slidenum">
              <a:rPr lang="en-US" sz="1067">
                <a:solidFill>
                  <a:prstClr val="black"/>
                </a:solidFill>
                <a:latin typeface="Calibri" panose="020F0502020204030204" pitchFamily="34" charset="0"/>
                <a:ea typeface="Gotham Book" charset="0"/>
                <a:cs typeface="Calibri" panose="020F0502020204030204" pitchFamily="34" charset="0"/>
              </a:rPr>
              <a:pPr defTabSz="609498"/>
              <a:t>‹#›</a:t>
            </a:fld>
            <a:endParaRPr lang="en-US" sz="1067">
              <a:solidFill>
                <a:prstClr val="black"/>
              </a:solidFill>
              <a:latin typeface="Calibri" panose="020F0502020204030204" pitchFamily="34" charset="0"/>
              <a:ea typeface="Gotham Book" charset="0"/>
              <a:cs typeface="Calibri" panose="020F0502020204030204" pitchFamily="34" charset="0"/>
            </a:endParaRPr>
          </a:p>
        </p:txBody>
      </p:sp>
    </p:spTree>
    <p:extLst>
      <p:ext uri="{BB962C8B-B14F-4D97-AF65-F5344CB8AC3E}">
        <p14:creationId xmlns:p14="http://schemas.microsoft.com/office/powerpoint/2010/main" val="408461257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ext_Slide_03">
    <p:spTree>
      <p:nvGrpSpPr>
        <p:cNvPr id="1" name=""/>
        <p:cNvGrpSpPr/>
        <p:nvPr/>
      </p:nvGrpSpPr>
      <p:grpSpPr>
        <a:xfrm>
          <a:off x="0" y="0"/>
          <a:ext cx="0" cy="0"/>
          <a:chOff x="0" y="0"/>
          <a:chExt cx="0" cy="0"/>
        </a:xfrm>
      </p:grpSpPr>
      <p:sp>
        <p:nvSpPr>
          <p:cNvPr id="2" name="Title 1"/>
          <p:cNvSpPr>
            <a:spLocks noGrp="1"/>
          </p:cNvSpPr>
          <p:nvPr>
            <p:ph type="title"/>
          </p:nvPr>
        </p:nvSpPr>
        <p:spPr>
          <a:xfrm>
            <a:off x="490763" y="282107"/>
            <a:ext cx="10972800" cy="629996"/>
          </a:xfrm>
          <a:prstGeom prst="rect">
            <a:avLst/>
          </a:prstGeom>
        </p:spPr>
        <p:txBody>
          <a:bodyPr/>
          <a:lstStyle>
            <a:lvl1pPr algn="l">
              <a:defRPr sz="3360" b="0" i="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475908" y="1425109"/>
            <a:ext cx="10972800" cy="4305143"/>
          </a:xfrm>
          <a:prstGeom prst="rect">
            <a:avLst/>
          </a:prstGeom>
        </p:spPr>
        <p:txBody>
          <a:bodyPr/>
          <a:lstStyle>
            <a:lvl1pPr>
              <a:defRPr sz="2880" b="0" i="0">
                <a:latin typeface="Calibri" panose="020F0502020204030204" pitchFamily="34" charset="0"/>
                <a:cs typeface="Calibri" panose="020F0502020204030204" pitchFamily="34" charset="0"/>
              </a:defRPr>
            </a:lvl1pPr>
            <a:lvl2pPr>
              <a:defRPr sz="2400" b="0" i="0">
                <a:latin typeface="Calibri" panose="020F0502020204030204" pitchFamily="34" charset="0"/>
                <a:cs typeface="Calibri" panose="020F0502020204030204" pitchFamily="34" charset="0"/>
              </a:defRPr>
            </a:lvl2pPr>
            <a:lvl3pPr>
              <a:defRPr sz="2160" b="0" i="0">
                <a:latin typeface="Calibri" panose="020F0502020204030204" pitchFamily="34" charset="0"/>
                <a:cs typeface="Calibri" panose="020F0502020204030204" pitchFamily="34" charset="0"/>
              </a:defRPr>
            </a:lvl3pPr>
            <a:lvl4pPr>
              <a:defRPr>
                <a:latin typeface="Graphik Regular"/>
                <a:cs typeface="Graphik Regular"/>
              </a:defRPr>
            </a:lvl4pPr>
            <a:lvl5pPr>
              <a:defRPr>
                <a:latin typeface="Graphik Regular"/>
                <a:cs typeface="Graphik Regular"/>
              </a:defRPr>
            </a:lvl5pPr>
          </a:lstStyle>
          <a:p>
            <a:pPr lvl="0"/>
            <a:r>
              <a:rPr lang="en-US"/>
              <a:t>Click to edit Master text styles</a:t>
            </a:r>
          </a:p>
          <a:p>
            <a:pPr lvl="1"/>
            <a:r>
              <a:rPr lang="en-US"/>
              <a:t>Second level</a:t>
            </a:r>
          </a:p>
          <a:p>
            <a:pPr lvl="2"/>
            <a:r>
              <a:rPr lang="en-US"/>
              <a:t>Third level</a:t>
            </a:r>
          </a:p>
        </p:txBody>
      </p:sp>
      <p:sp>
        <p:nvSpPr>
          <p:cNvPr id="7" name="TextBox 6"/>
          <p:cNvSpPr txBox="1"/>
          <p:nvPr userDrawn="1"/>
        </p:nvSpPr>
        <p:spPr>
          <a:xfrm>
            <a:off x="11480804" y="6306857"/>
            <a:ext cx="349776" cy="256545"/>
          </a:xfrm>
          <a:prstGeom prst="rect">
            <a:avLst/>
          </a:prstGeom>
          <a:noFill/>
        </p:spPr>
        <p:txBody>
          <a:bodyPr wrap="none" rtlCol="0">
            <a:spAutoFit/>
          </a:bodyPr>
          <a:lstStyle/>
          <a:p>
            <a:pPr defTabSz="609498"/>
            <a:fld id="{A791838F-4FC9-F243-94F2-BD82DEE32276}" type="slidenum">
              <a:rPr lang="en-US" sz="1067">
                <a:solidFill>
                  <a:prstClr val="black"/>
                </a:solidFill>
                <a:latin typeface="Calibri" panose="020F0502020204030204" pitchFamily="34" charset="0"/>
                <a:ea typeface="Gotham Book" charset="0"/>
                <a:cs typeface="Calibri" panose="020F0502020204030204" pitchFamily="34" charset="0"/>
              </a:rPr>
              <a:pPr defTabSz="609498"/>
              <a:t>‹#›</a:t>
            </a:fld>
            <a:endParaRPr lang="en-US" sz="1067">
              <a:solidFill>
                <a:prstClr val="black"/>
              </a:solidFill>
              <a:latin typeface="Calibri" panose="020F0502020204030204" pitchFamily="34" charset="0"/>
              <a:ea typeface="Gotham Book" charset="0"/>
              <a:cs typeface="Calibri" panose="020F0502020204030204" pitchFamily="34" charset="0"/>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8413" y="6151042"/>
            <a:ext cx="1739747" cy="359881"/>
          </a:xfrm>
          <a:prstGeom prst="rect">
            <a:avLst/>
          </a:prstGeom>
        </p:spPr>
      </p:pic>
    </p:spTree>
    <p:extLst>
      <p:ext uri="{BB962C8B-B14F-4D97-AF65-F5344CB8AC3E}">
        <p14:creationId xmlns:p14="http://schemas.microsoft.com/office/powerpoint/2010/main" val="294622139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Study_Slide_NoPictu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6251" y="445598"/>
            <a:ext cx="11106149" cy="590415"/>
          </a:xfrm>
          <a:prstGeom prst="rect">
            <a:avLst/>
          </a:prstGeom>
        </p:spPr>
        <p:txBody>
          <a:bodyPr vert="horz"/>
          <a:lstStyle>
            <a:lvl1pPr algn="l">
              <a:lnSpc>
                <a:spcPct val="90000"/>
              </a:lnSpc>
              <a:defRPr sz="3200">
                <a:solidFill>
                  <a:srgbClr val="800000"/>
                </a:solidFill>
                <a:latin typeface="Calibri" panose="020F0502020204030204" pitchFamily="34" charset="0"/>
                <a:cs typeface="Calibri" panose="020F0502020204030204" pitchFamily="34" charset="0"/>
              </a:defRPr>
            </a:lvl1pPr>
          </a:lstStyle>
          <a:p>
            <a:r>
              <a:rPr lang="en-US"/>
              <a:t>Study Insert:</a:t>
            </a:r>
          </a:p>
        </p:txBody>
      </p:sp>
      <p:sp>
        <p:nvSpPr>
          <p:cNvPr id="3" name="Date Placeholder 2"/>
          <p:cNvSpPr>
            <a:spLocks noGrp="1"/>
          </p:cNvSpPr>
          <p:nvPr>
            <p:ph type="dt" sz="half" idx="10"/>
          </p:nvPr>
        </p:nvSpPr>
        <p:spPr>
          <a:xfrm>
            <a:off x="-10947361" y="6882180"/>
            <a:ext cx="2844800" cy="365125"/>
          </a:xfrm>
          <a:prstGeom prst="rect">
            <a:avLst/>
          </a:prstGeom>
        </p:spPr>
        <p:txBody>
          <a:bodyPr/>
          <a:lstStyle>
            <a:lvl1pPr>
              <a:defRPr>
                <a:solidFill>
                  <a:srgbClr val="FFFFFF"/>
                </a:solidFill>
              </a:defRPr>
            </a:lvl1pPr>
          </a:lstStyle>
          <a:p>
            <a:pPr defTabSz="609498"/>
            <a:fld id="{B7E97780-FA7F-5546-859D-7426218CB873}" type="datetime1">
              <a:rPr lang="en-US" smtClean="0"/>
              <a:pPr defTabSz="609498"/>
              <a:t>3/22/2024</a:t>
            </a:fld>
            <a:endParaRPr lang="en-US"/>
          </a:p>
        </p:txBody>
      </p:sp>
      <p:sp>
        <p:nvSpPr>
          <p:cNvPr id="9" name="Text Placeholder 4"/>
          <p:cNvSpPr>
            <a:spLocks noGrp="1"/>
          </p:cNvSpPr>
          <p:nvPr>
            <p:ph type="body" sz="quarter" idx="12"/>
          </p:nvPr>
        </p:nvSpPr>
        <p:spPr>
          <a:xfrm>
            <a:off x="476251" y="1514119"/>
            <a:ext cx="11106149" cy="557903"/>
          </a:xfrm>
          <a:prstGeom prst="rect">
            <a:avLst/>
          </a:prstGeom>
        </p:spPr>
        <p:txBody>
          <a:bodyPr vert="horz"/>
          <a:lstStyle>
            <a:lvl1pPr marL="0" marR="0" indent="0" algn="l" defTabSz="609585" rtl="0" eaLnBrk="1" fontAlgn="auto" latinLnBrk="0" hangingPunct="1">
              <a:lnSpc>
                <a:spcPct val="100000"/>
              </a:lnSpc>
              <a:spcBef>
                <a:spcPct val="20000"/>
              </a:spcBef>
              <a:spcAft>
                <a:spcPts val="0"/>
              </a:spcAft>
              <a:buClrTx/>
              <a:buSzTx/>
              <a:buFont typeface="Arial"/>
              <a:buNone/>
              <a:tabLst/>
              <a:defRPr sz="3200">
                <a:solidFill>
                  <a:srgbClr val="191918"/>
                </a:solidFill>
                <a:latin typeface="Calibri" panose="020F0502020204030204" pitchFamily="34" charset="0"/>
                <a:cs typeface="Calibri" panose="020F0502020204030204" pitchFamily="34" charset="0"/>
              </a:defRPr>
            </a:lvl1pPr>
            <a:lvl2pPr marL="609585" indent="0">
              <a:buFontTx/>
              <a:buNone/>
              <a:defRPr sz="2400">
                <a:latin typeface="Graphik Regular"/>
                <a:cs typeface="Graphik Regular"/>
              </a:defRPr>
            </a:lvl2pPr>
            <a:lvl3pPr marL="1219170" indent="0">
              <a:buNone/>
              <a:defRPr sz="2400">
                <a:latin typeface="Graphik Regular"/>
                <a:cs typeface="Graphik Regular"/>
              </a:defRPr>
            </a:lvl3pPr>
            <a:lvl4pPr marL="1828754" indent="0">
              <a:buNone/>
              <a:defRPr/>
            </a:lvl4pPr>
          </a:lstStyle>
          <a:p>
            <a:pPr lvl="0"/>
            <a:r>
              <a:rPr lang="en-US"/>
              <a:t>Click to edit Master text styles</a:t>
            </a:r>
          </a:p>
        </p:txBody>
      </p:sp>
      <p:sp>
        <p:nvSpPr>
          <p:cNvPr id="8" name="Text Placeholder 7"/>
          <p:cNvSpPr>
            <a:spLocks noGrp="1"/>
          </p:cNvSpPr>
          <p:nvPr>
            <p:ph type="body" sz="quarter" idx="13"/>
          </p:nvPr>
        </p:nvSpPr>
        <p:spPr>
          <a:xfrm>
            <a:off x="476251" y="2361980"/>
            <a:ext cx="11116733" cy="2795587"/>
          </a:xfrm>
          <a:prstGeom prst="rect">
            <a:avLst/>
          </a:prstGeom>
        </p:spPr>
        <p:txBody>
          <a:bodyPr vert="horz"/>
          <a:lstStyle>
            <a:lvl1pPr marL="0" indent="0">
              <a:buNone/>
              <a:defRPr sz="3200">
                <a:solidFill>
                  <a:srgbClr val="191918"/>
                </a:solidFill>
                <a:latin typeface="Calibri" panose="020F0502020204030204" pitchFamily="34" charset="0"/>
                <a:cs typeface="Calibri" panose="020F0502020204030204" pitchFamily="34" charset="0"/>
              </a:defRPr>
            </a:lvl1pPr>
            <a:lvl2pPr marL="990575" indent="-380990">
              <a:buFont typeface="Arial"/>
              <a:buChar char="•"/>
              <a:defRPr sz="2400">
                <a:solidFill>
                  <a:srgbClr val="191918"/>
                </a:solidFill>
                <a:latin typeface="Calibri" panose="020F0502020204030204" pitchFamily="34" charset="0"/>
                <a:cs typeface="Calibri" panose="020F0502020204030204" pitchFamily="34" charset="0"/>
              </a:defRPr>
            </a:lvl2pPr>
            <a:lvl3pPr>
              <a:defRPr sz="2400">
                <a:solidFill>
                  <a:srgbClr val="191918"/>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9546928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Section Divider 1">
    <p:bg>
      <p:bgPr>
        <a:solidFill>
          <a:srgbClr val="D6D6CE"/>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quarter" idx="11" hasCustomPrompt="1"/>
          </p:nvPr>
        </p:nvSpPr>
        <p:spPr>
          <a:xfrm>
            <a:off x="440690" y="1219202"/>
            <a:ext cx="11117325" cy="2663849"/>
          </a:xfrm>
          <a:prstGeom prst="rect">
            <a:avLst/>
          </a:prstGeom>
        </p:spPr>
        <p:txBody>
          <a:bodyPr lIns="0" tIns="0" rIns="0" bIns="0"/>
          <a:lstStyle>
            <a:lvl1pPr marL="0" indent="0">
              <a:lnSpc>
                <a:spcPts val="7466"/>
              </a:lnSpc>
              <a:spcBef>
                <a:spcPts val="0"/>
              </a:spcBef>
              <a:buFontTx/>
              <a:buNone/>
              <a:defRPr sz="7466" b="1" i="0" spc="-200" baseline="0">
                <a:solidFill>
                  <a:srgbClr val="1C1B1C"/>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Enter Section Title </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1113" y="6159921"/>
            <a:ext cx="3475731" cy="339336"/>
          </a:xfrm>
          <a:prstGeom prst="rect">
            <a:avLst/>
          </a:prstGeom>
        </p:spPr>
      </p:pic>
    </p:spTree>
    <p:extLst>
      <p:ext uri="{BB962C8B-B14F-4D97-AF65-F5344CB8AC3E}">
        <p14:creationId xmlns:p14="http://schemas.microsoft.com/office/powerpoint/2010/main" val="5726111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34831691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36508546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42260038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19904543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17290611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273868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5B3BA-0D40-85CB-5F4C-91CACA8BBE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ABFAA8-3F94-10DB-7019-26614F7A5B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E53AB5-7CE0-2090-85F0-A4204F0FA4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B86D0F-5934-8120-B3CB-D1DB4B509BF5}"/>
              </a:ext>
            </a:extLst>
          </p:cNvPr>
          <p:cNvSpPr>
            <a:spLocks noGrp="1"/>
          </p:cNvSpPr>
          <p:nvPr>
            <p:ph type="dt" sz="half" idx="10"/>
          </p:nvPr>
        </p:nvSpPr>
        <p:spPr/>
        <p:txBody>
          <a:bodyPr/>
          <a:lstStyle/>
          <a:p>
            <a:fld id="{45DA4304-3C01-40B6-B081-0D557A06C689}" type="datetimeFigureOut">
              <a:rPr lang="en-US" smtClean="0"/>
              <a:t>3/22/2024</a:t>
            </a:fld>
            <a:endParaRPr lang="en-US"/>
          </a:p>
        </p:txBody>
      </p:sp>
      <p:sp>
        <p:nvSpPr>
          <p:cNvPr id="6" name="Footer Placeholder 5">
            <a:extLst>
              <a:ext uri="{FF2B5EF4-FFF2-40B4-BE49-F238E27FC236}">
                <a16:creationId xmlns:a16="http://schemas.microsoft.com/office/drawing/2014/main" id="{A283E325-9774-DED0-6E4E-65A2DF01F3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1A7557-46E0-FD40-41C7-C950CC291ACD}"/>
              </a:ext>
            </a:extLst>
          </p:cNvPr>
          <p:cNvSpPr>
            <a:spLocks noGrp="1"/>
          </p:cNvSpPr>
          <p:nvPr>
            <p:ph type="sldNum" sz="quarter" idx="12"/>
          </p:nvPr>
        </p:nvSpPr>
        <p:spPr/>
        <p:txBody>
          <a:bodyPr/>
          <a:lstStyle/>
          <a:p>
            <a:fld id="{F1F1F849-9BD1-47D5-ACE3-6A55366125BB}" type="slidenum">
              <a:rPr lang="en-US" smtClean="0"/>
              <a:t>‹#›</a:t>
            </a:fld>
            <a:endParaRPr lang="en-US"/>
          </a:p>
        </p:txBody>
      </p:sp>
    </p:spTree>
    <p:extLst>
      <p:ext uri="{BB962C8B-B14F-4D97-AF65-F5344CB8AC3E}">
        <p14:creationId xmlns:p14="http://schemas.microsoft.com/office/powerpoint/2010/main" val="16085136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21757730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33871882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32330708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27554003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3D552-10A9-4EFE-A11D-2D47BC6DB068}"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9069500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32214679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3D552-10A9-4EFE-A11D-2D47BC6DB06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381830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9878649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13553998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3D552-10A9-4EFE-A11D-2D47BC6DB068}" type="slidenum">
              <a:rPr lang="en-US" smtClean="0"/>
              <a:t>‹#›</a:t>
            </a:fld>
            <a:endParaRPr lang="en-US"/>
          </a:p>
        </p:txBody>
      </p:sp>
    </p:spTree>
    <p:extLst>
      <p:ext uri="{BB962C8B-B14F-4D97-AF65-F5344CB8AC3E}">
        <p14:creationId xmlns:p14="http://schemas.microsoft.com/office/powerpoint/2010/main" val="420272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6AB94-73E8-FB28-4261-3C26D3AE36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8E00F4-71EA-0941-5165-FB0335E49E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B0C70D-A63B-3CAC-F53D-015DF43B91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75D03D-6F98-8CFD-B2F8-BC988596257F}"/>
              </a:ext>
            </a:extLst>
          </p:cNvPr>
          <p:cNvSpPr>
            <a:spLocks noGrp="1"/>
          </p:cNvSpPr>
          <p:nvPr>
            <p:ph type="dt" sz="half" idx="10"/>
          </p:nvPr>
        </p:nvSpPr>
        <p:spPr/>
        <p:txBody>
          <a:bodyPr/>
          <a:lstStyle/>
          <a:p>
            <a:fld id="{45DA4304-3C01-40B6-B081-0D557A06C689}" type="datetimeFigureOut">
              <a:rPr lang="en-US" smtClean="0"/>
              <a:t>3/22/2024</a:t>
            </a:fld>
            <a:endParaRPr lang="en-US"/>
          </a:p>
        </p:txBody>
      </p:sp>
      <p:sp>
        <p:nvSpPr>
          <p:cNvPr id="6" name="Footer Placeholder 5">
            <a:extLst>
              <a:ext uri="{FF2B5EF4-FFF2-40B4-BE49-F238E27FC236}">
                <a16:creationId xmlns:a16="http://schemas.microsoft.com/office/drawing/2014/main" id="{F8A9EC34-AF37-3A8D-3CCD-9E552F3329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7E5C0-A8D7-C2BA-FD21-B68ACC079D17}"/>
              </a:ext>
            </a:extLst>
          </p:cNvPr>
          <p:cNvSpPr>
            <a:spLocks noGrp="1"/>
          </p:cNvSpPr>
          <p:nvPr>
            <p:ph type="sldNum" sz="quarter" idx="12"/>
          </p:nvPr>
        </p:nvSpPr>
        <p:spPr/>
        <p:txBody>
          <a:bodyPr/>
          <a:lstStyle/>
          <a:p>
            <a:fld id="{F1F1F849-9BD1-47D5-ACE3-6A55366125BB}" type="slidenum">
              <a:rPr lang="en-US" smtClean="0"/>
              <a:t>‹#›</a:t>
            </a:fld>
            <a:endParaRPr lang="en-US"/>
          </a:p>
        </p:txBody>
      </p:sp>
    </p:spTree>
    <p:extLst>
      <p:ext uri="{BB962C8B-B14F-4D97-AF65-F5344CB8AC3E}">
        <p14:creationId xmlns:p14="http://schemas.microsoft.com/office/powerpoint/2010/main" val="7925704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26241" y="333227"/>
            <a:ext cx="7504814" cy="846987"/>
          </a:xfrm>
        </p:spPr>
        <p:txBody>
          <a:bodyPr/>
          <a:lstStyle/>
          <a:p>
            <a:r>
              <a:rPr lang="en-US"/>
              <a:t>Click to edit Master title style</a:t>
            </a:r>
          </a:p>
        </p:txBody>
      </p:sp>
      <p:sp>
        <p:nvSpPr>
          <p:cNvPr id="10" name="Text Placeholder 9"/>
          <p:cNvSpPr>
            <a:spLocks noGrp="1"/>
          </p:cNvSpPr>
          <p:nvPr>
            <p:ph type="body" sz="quarter" idx="10"/>
          </p:nvPr>
        </p:nvSpPr>
        <p:spPr>
          <a:xfrm>
            <a:off x="468313" y="1722268"/>
            <a:ext cx="11161435" cy="40086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p:cNvSpPr>
            <a:spLocks noGrp="1"/>
          </p:cNvSpPr>
          <p:nvPr>
            <p:ph type="sldNum" sz="quarter" idx="14"/>
          </p:nvPr>
        </p:nvSpPr>
        <p:spPr>
          <a:xfrm>
            <a:off x="8886548" y="6387736"/>
            <a:ext cx="2743200" cy="365125"/>
          </a:xfrm>
        </p:spPr>
        <p:txBody>
          <a:bodyPr/>
          <a:lstStyle/>
          <a:p>
            <a:fld id="{199BA4EC-1F2F-441E-B322-38F1656BF4C5}" type="slidenum">
              <a:rPr lang="en-US" smtClean="0"/>
              <a:t>‹#›</a:t>
            </a:fld>
            <a:endParaRPr lang="en-US"/>
          </a:p>
        </p:txBody>
      </p:sp>
    </p:spTree>
    <p:extLst>
      <p:ext uri="{BB962C8B-B14F-4D97-AF65-F5344CB8AC3E}">
        <p14:creationId xmlns:p14="http://schemas.microsoft.com/office/powerpoint/2010/main" val="38546055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32F62-59D5-FD9A-82D8-6B5AF53AFE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CA05EB-32B8-2BD5-259B-794188B4ED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723079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AE3EE1-FC77-8674-61CF-BA0E9D4E8315}"/>
              </a:ext>
            </a:extLst>
          </p:cNvPr>
          <p:cNvSpPr>
            <a:spLocks noGrp="1"/>
          </p:cNvSpPr>
          <p:nvPr>
            <p:ph idx="1"/>
          </p:nvPr>
        </p:nvSpPr>
        <p:spPr/>
        <p:txBody>
          <a:bodyPr/>
          <a:lstStyle>
            <a:lvl1pPr marL="0" indent="0">
              <a:buFontTx/>
              <a:buNone/>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06C40AD4-DEC3-5E41-701E-9C46D77930C6}"/>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380059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F402D-26EA-6221-6BE0-4E806F9B65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351C8C-253F-8097-19FC-4E0A131F95B3}"/>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76834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2" name="Title 1"/>
          <p:cNvSpPr>
            <a:spLocks noGrp="1"/>
          </p:cNvSpPr>
          <p:nvPr>
            <p:ph type="title"/>
          </p:nvPr>
        </p:nvSpPr>
        <p:spPr>
          <a:xfrm>
            <a:off x="2626241" y="333227"/>
            <a:ext cx="7504814" cy="846987"/>
          </a:xfrm>
        </p:spPr>
        <p:txBody>
          <a:bodyPr/>
          <a:lstStyle/>
          <a:p>
            <a:r>
              <a:rPr lang="en-US"/>
              <a:t>Click to edit Master title style</a:t>
            </a:r>
          </a:p>
        </p:txBody>
      </p:sp>
      <p:sp>
        <p:nvSpPr>
          <p:cNvPr id="10" name="Text Placeholder 9"/>
          <p:cNvSpPr>
            <a:spLocks noGrp="1"/>
          </p:cNvSpPr>
          <p:nvPr>
            <p:ph type="body" sz="quarter" idx="10"/>
          </p:nvPr>
        </p:nvSpPr>
        <p:spPr>
          <a:xfrm>
            <a:off x="468313" y="2009775"/>
            <a:ext cx="5241925" cy="3721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9"/>
          <p:cNvSpPr>
            <a:spLocks noGrp="1"/>
          </p:cNvSpPr>
          <p:nvPr>
            <p:ph type="body" sz="quarter" idx="11"/>
          </p:nvPr>
        </p:nvSpPr>
        <p:spPr>
          <a:xfrm>
            <a:off x="6328632" y="2009775"/>
            <a:ext cx="5241925" cy="3721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37447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2" name="Title 1"/>
          <p:cNvSpPr>
            <a:spLocks noGrp="1"/>
          </p:cNvSpPr>
          <p:nvPr>
            <p:ph type="title"/>
          </p:nvPr>
        </p:nvSpPr>
        <p:spPr>
          <a:xfrm>
            <a:off x="2902689" y="311964"/>
            <a:ext cx="6826102" cy="1155330"/>
          </a:xfrm>
        </p:spPr>
        <p:txBody>
          <a:bodyPr/>
          <a:lstStyle/>
          <a:p>
            <a:r>
              <a:rPr lang="en-US"/>
              <a:t>Click to edit Master title style</a:t>
            </a:r>
          </a:p>
        </p:txBody>
      </p:sp>
      <p:sp>
        <p:nvSpPr>
          <p:cNvPr id="8" name="Text Placeholder 7"/>
          <p:cNvSpPr>
            <a:spLocks noGrp="1"/>
          </p:cNvSpPr>
          <p:nvPr>
            <p:ph type="body" sz="quarter" idx="13"/>
          </p:nvPr>
        </p:nvSpPr>
        <p:spPr>
          <a:xfrm>
            <a:off x="584200" y="1871663"/>
            <a:ext cx="4221163" cy="4327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4"/>
          </p:nvPr>
        </p:nvSpPr>
        <p:spPr>
          <a:xfrm>
            <a:off x="5181009" y="1871663"/>
            <a:ext cx="4221163" cy="4327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0297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C9E38-DC09-4D01-E0F2-FB0863830533}"/>
              </a:ext>
            </a:extLst>
          </p:cNvPr>
          <p:cNvSpPr>
            <a:spLocks noGrp="1"/>
          </p:cNvSpPr>
          <p:nvPr>
            <p:ph type="title"/>
          </p:nvPr>
        </p:nvSpPr>
        <p:spPr>
          <a:xfrm>
            <a:off x="838200" y="365125"/>
            <a:ext cx="4354689" cy="6013097"/>
          </a:xfrm>
        </p:spPr>
        <p:txBody>
          <a:bodyPr/>
          <a:lstStyle/>
          <a:p>
            <a:r>
              <a:rPr lang="en-US"/>
              <a:t>Click to edit Master title style</a:t>
            </a:r>
          </a:p>
        </p:txBody>
      </p:sp>
      <p:sp>
        <p:nvSpPr>
          <p:cNvPr id="7" name="Picture Placeholder 6">
            <a:extLst>
              <a:ext uri="{FF2B5EF4-FFF2-40B4-BE49-F238E27FC236}">
                <a16:creationId xmlns:a16="http://schemas.microsoft.com/office/drawing/2014/main" id="{0348FDCB-496F-AEFF-BAAE-19D332199A16}"/>
              </a:ext>
            </a:extLst>
          </p:cNvPr>
          <p:cNvSpPr>
            <a:spLocks noGrp="1"/>
          </p:cNvSpPr>
          <p:nvPr>
            <p:ph type="pic" sz="quarter" idx="10"/>
          </p:nvPr>
        </p:nvSpPr>
        <p:spPr>
          <a:xfrm>
            <a:off x="7089775" y="0"/>
            <a:ext cx="5102225" cy="6858000"/>
          </a:xfrm>
        </p:spPr>
        <p:txBody>
          <a:bodyPr/>
          <a:lstStyle/>
          <a:p>
            <a:endParaRPr lang="en-US"/>
          </a:p>
        </p:txBody>
      </p:sp>
    </p:spTree>
    <p:extLst>
      <p:ext uri="{BB962C8B-B14F-4D97-AF65-F5344CB8AC3E}">
        <p14:creationId xmlns:p14="http://schemas.microsoft.com/office/powerpoint/2010/main" val="34258307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8202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1B80-8661-8974-3AE6-F828916CBE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D906EE-D6FE-E67A-C6C9-9C346F1B31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6A28BC-DE69-119B-959D-E23CD5162111}"/>
              </a:ext>
            </a:extLst>
          </p:cNvPr>
          <p:cNvSpPr>
            <a:spLocks noGrp="1"/>
          </p:cNvSpPr>
          <p:nvPr>
            <p:ph type="dt" sz="half" idx="10"/>
          </p:nvPr>
        </p:nvSpPr>
        <p:spPr/>
        <p:txBody>
          <a:bodyPr/>
          <a:lstStyle/>
          <a:p>
            <a:fld id="{B33F8C36-FC2C-4776-B8AF-89FBDFBB7BEA}" type="datetimeFigureOut">
              <a:rPr lang="en-US" smtClean="0"/>
              <a:t>3/22/2024</a:t>
            </a:fld>
            <a:endParaRPr lang="en-US"/>
          </a:p>
        </p:txBody>
      </p:sp>
      <p:sp>
        <p:nvSpPr>
          <p:cNvPr id="5" name="Footer Placeholder 4">
            <a:extLst>
              <a:ext uri="{FF2B5EF4-FFF2-40B4-BE49-F238E27FC236}">
                <a16:creationId xmlns:a16="http://schemas.microsoft.com/office/drawing/2014/main" id="{93915C38-E1F9-7A43-5E46-27978B530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A9293-DFDE-EE8B-2054-95214710709A}"/>
              </a:ext>
            </a:extLst>
          </p:cNvPr>
          <p:cNvSpPr>
            <a:spLocks noGrp="1"/>
          </p:cNvSpPr>
          <p:nvPr>
            <p:ph type="sldNum" sz="quarter" idx="12"/>
          </p:nvPr>
        </p:nvSpPr>
        <p:spPr/>
        <p:txBody>
          <a:bodyPr/>
          <a:lstStyle/>
          <a:p>
            <a:fld id="{F920F0A5-090B-4819-ABE7-5756B3D0D659}" type="slidenum">
              <a:rPr lang="en-US" smtClean="0"/>
              <a:t>‹#›</a:t>
            </a:fld>
            <a:endParaRPr lang="en-US"/>
          </a:p>
        </p:txBody>
      </p:sp>
    </p:spTree>
    <p:extLst>
      <p:ext uri="{BB962C8B-B14F-4D97-AF65-F5344CB8AC3E}">
        <p14:creationId xmlns:p14="http://schemas.microsoft.com/office/powerpoint/2010/main" val="11078050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1E744-3FF2-3A5B-5093-17C7F15FC2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BD335E-B2EC-FFC0-F831-E80A01B8E0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C2FBA3-D7B8-BEB7-8379-F1D469AE9DB6}"/>
              </a:ext>
            </a:extLst>
          </p:cNvPr>
          <p:cNvSpPr>
            <a:spLocks noGrp="1"/>
          </p:cNvSpPr>
          <p:nvPr>
            <p:ph type="dt" sz="half" idx="10"/>
          </p:nvPr>
        </p:nvSpPr>
        <p:spPr/>
        <p:txBody>
          <a:bodyPr/>
          <a:lstStyle/>
          <a:p>
            <a:fld id="{B33F8C36-FC2C-4776-B8AF-89FBDFBB7BEA}" type="datetimeFigureOut">
              <a:rPr lang="en-US" smtClean="0"/>
              <a:t>3/22/2024</a:t>
            </a:fld>
            <a:endParaRPr lang="en-US"/>
          </a:p>
        </p:txBody>
      </p:sp>
      <p:sp>
        <p:nvSpPr>
          <p:cNvPr id="5" name="Footer Placeholder 4">
            <a:extLst>
              <a:ext uri="{FF2B5EF4-FFF2-40B4-BE49-F238E27FC236}">
                <a16:creationId xmlns:a16="http://schemas.microsoft.com/office/drawing/2014/main" id="{476920E1-C71F-EC0E-F6FB-102C6EB244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C5FD6E-7415-BA0E-0995-CCA1925D49FD}"/>
              </a:ext>
            </a:extLst>
          </p:cNvPr>
          <p:cNvSpPr>
            <a:spLocks noGrp="1"/>
          </p:cNvSpPr>
          <p:nvPr>
            <p:ph type="sldNum" sz="quarter" idx="12"/>
          </p:nvPr>
        </p:nvSpPr>
        <p:spPr/>
        <p:txBody>
          <a:bodyPr/>
          <a:lstStyle/>
          <a:p>
            <a:fld id="{F920F0A5-090B-4819-ABE7-5756B3D0D659}" type="slidenum">
              <a:rPr lang="en-US" smtClean="0"/>
              <a:t>‹#›</a:t>
            </a:fld>
            <a:endParaRPr lang="en-US"/>
          </a:p>
        </p:txBody>
      </p:sp>
    </p:spTree>
    <p:extLst>
      <p:ext uri="{BB962C8B-B14F-4D97-AF65-F5344CB8AC3E}">
        <p14:creationId xmlns:p14="http://schemas.microsoft.com/office/powerpoint/2010/main" val="3317858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4" Type="http://schemas.openxmlformats.org/officeDocument/2006/relationships/image" Target="../media/image33.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11.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image" Target="../media/image4.emf"/><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5.xml"/><Relationship Id="rId1"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6.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93.xml"/><Relationship Id="rId7" Type="http://schemas.openxmlformats.org/officeDocument/2006/relationships/image" Target="../media/image31.pn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theme" Target="../theme/theme9.xml"/><Relationship Id="rId5" Type="http://schemas.openxmlformats.org/officeDocument/2006/relationships/slideLayout" Target="../slideLayouts/slideLayout95.xml"/><Relationship Id="rId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3AC3E4-DD64-D82A-3D0C-3B3826725C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F6613A-570F-E830-8BB5-7E05DA8B78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0872C-D450-2C79-5B8A-28EA877912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5DA4304-3C01-40B6-B081-0D557A06C689}" type="datetimeFigureOut">
              <a:rPr lang="en-US" smtClean="0"/>
              <a:t>3/22/2024</a:t>
            </a:fld>
            <a:endParaRPr lang="en-US"/>
          </a:p>
        </p:txBody>
      </p:sp>
      <p:sp>
        <p:nvSpPr>
          <p:cNvPr id="5" name="Footer Placeholder 4">
            <a:extLst>
              <a:ext uri="{FF2B5EF4-FFF2-40B4-BE49-F238E27FC236}">
                <a16:creationId xmlns:a16="http://schemas.microsoft.com/office/drawing/2014/main" id="{A146CC82-54F9-C11F-352D-25C5365F78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FF24008-5390-26AA-E470-09DAD7CEB7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F1F849-9BD1-47D5-ACE3-6A55366125BB}" type="slidenum">
              <a:rPr lang="en-US" smtClean="0"/>
              <a:t>‹#›</a:t>
            </a:fld>
            <a:endParaRPr lang="en-US"/>
          </a:p>
        </p:txBody>
      </p:sp>
    </p:spTree>
    <p:extLst>
      <p:ext uri="{BB962C8B-B14F-4D97-AF65-F5344CB8AC3E}">
        <p14:creationId xmlns:p14="http://schemas.microsoft.com/office/powerpoint/2010/main" val="4064683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6EAE8-9011-96E3-4C17-3BCEE00D17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8B5C97-4752-5254-0C94-66DBF4422A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2CF061E3-210E-4BA8-F75E-A6E5D24CB777}"/>
              </a:ext>
            </a:extLst>
          </p:cNvPr>
          <p:cNvSpPr txBox="1">
            <a:spLocks/>
          </p:cNvSpPr>
          <p:nvPr userDrawn="1"/>
        </p:nvSpPr>
        <p:spPr>
          <a:xfrm>
            <a:off x="88392" y="63362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2BEC35-7848-624C-B293-D8B38C0B7A85}" type="slidenum">
              <a:rPr lang="en-US" sz="1050" smtClean="0">
                <a:solidFill>
                  <a:schemeClr val="bg1"/>
                </a:solidFill>
                <a:latin typeface="Arial" panose="020B0604020202020204" pitchFamily="34" charset="0"/>
                <a:cs typeface="Arial" panose="020B0604020202020204" pitchFamily="34" charset="0"/>
              </a:rPr>
              <a:pPr/>
              <a:t>‹#›</a:t>
            </a:fld>
            <a:endParaRPr lang="en-US" sz="105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7461844"/>
      </p:ext>
    </p:extLst>
  </p:cSld>
  <p:clrMap bg1="lt1" tx1="dk1" bg2="lt2" tx2="dk2" accent1="accent1" accent2="accent2" accent3="accent3" accent4="accent4" accent5="accent5" accent6="accent6" hlink="hlink" folHlink="folHlink"/>
  <p:sldLayoutIdLst>
    <p:sldLayoutId id="2147483750" r:id="rId1"/>
    <p:sldLayoutId id="2147483751" r:id="rId2"/>
  </p:sldLayoutIdLst>
  <p:hf hdr="0" dt="0"/>
  <p:txStyles>
    <p:titleStyle>
      <a:lvl1pPr algn="l" defTabSz="914400" rtl="0" eaLnBrk="1" latinLnBrk="0" hangingPunct="1">
        <a:lnSpc>
          <a:spcPct val="90000"/>
        </a:lnSpc>
        <a:spcBef>
          <a:spcPct val="0"/>
        </a:spcBef>
        <a:buNone/>
        <a:defRPr sz="4400" b="0" i="0" kern="1200">
          <a:solidFill>
            <a:schemeClr val="bg1"/>
          </a:solidFill>
          <a:latin typeface="Raleway Medium" panose="020B05030301010600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Raleway Medium"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Raleway Medium"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Raleway Medium"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Raleway Medium"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Raleway Medium"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07A36D-C1F3-C7C0-2D4E-17E1D3EB85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117AB7-B2C1-C371-D542-489BCE380F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C612E-D6BD-CEFF-04AD-682FAE2083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3F8C36-FC2C-4776-B8AF-89FBDFBB7BEA}" type="datetimeFigureOut">
              <a:rPr lang="en-US" smtClean="0"/>
              <a:t>3/22/2024</a:t>
            </a:fld>
            <a:endParaRPr lang="en-US"/>
          </a:p>
        </p:txBody>
      </p:sp>
      <p:sp>
        <p:nvSpPr>
          <p:cNvPr id="5" name="Footer Placeholder 4">
            <a:extLst>
              <a:ext uri="{FF2B5EF4-FFF2-40B4-BE49-F238E27FC236}">
                <a16:creationId xmlns:a16="http://schemas.microsoft.com/office/drawing/2014/main" id="{E09C61F6-EE07-8678-E388-21D014B320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CB78B1-C508-0E71-B871-70FFB4C129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20F0A5-090B-4819-ABE7-5756B3D0D659}" type="slidenum">
              <a:rPr lang="en-US" smtClean="0"/>
              <a:t>‹#›</a:t>
            </a:fld>
            <a:endParaRPr lang="en-US"/>
          </a:p>
        </p:txBody>
      </p:sp>
    </p:spTree>
    <p:extLst>
      <p:ext uri="{BB962C8B-B14F-4D97-AF65-F5344CB8AC3E}">
        <p14:creationId xmlns:p14="http://schemas.microsoft.com/office/powerpoint/2010/main" val="320316521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5D03EFA-A69D-4FA2-AB9D-7CB1093378A4}" type="datetimeFigureOut">
              <a:rPr lang="en-US" smtClean="0"/>
              <a:t>3/22/2024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9E3D552-10A9-4EFE-A11D-2D47BC6DB068}" type="slidenum">
              <a:rPr lang="en-US" smtClean="0"/>
              <a:t>‹#›</a:t>
            </a:fld>
            <a:endParaRPr lang="en-US"/>
          </a:p>
        </p:txBody>
      </p:sp>
    </p:spTree>
    <p:extLst>
      <p:ext uri="{BB962C8B-B14F-4D97-AF65-F5344CB8AC3E}">
        <p14:creationId xmlns:p14="http://schemas.microsoft.com/office/powerpoint/2010/main" val="22426901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F667B4-3846-1248-EAD8-131AD761F0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B60BFF-FFDE-7C8E-2F0F-DC34F20887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81A7333-5325-E447-5848-FD460DEE825B}"/>
              </a:ext>
            </a:extLst>
          </p:cNvPr>
          <p:cNvPicPr>
            <a:picLocks noChangeAspect="1"/>
          </p:cNvPicPr>
          <p:nvPr userDrawn="1"/>
        </p:nvPicPr>
        <p:blipFill>
          <a:blip r:embed="rId6"/>
          <a:stretch>
            <a:fillRect/>
          </a:stretch>
        </p:blipFill>
        <p:spPr>
          <a:xfrm>
            <a:off x="9144000" y="6391275"/>
            <a:ext cx="2209800" cy="203200"/>
          </a:xfrm>
          <a:prstGeom prst="rect">
            <a:avLst/>
          </a:prstGeom>
        </p:spPr>
      </p:pic>
      <p:sp>
        <p:nvSpPr>
          <p:cNvPr id="24" name="Slide Number Placeholder 5">
            <a:extLst>
              <a:ext uri="{FF2B5EF4-FFF2-40B4-BE49-F238E27FC236}">
                <a16:creationId xmlns:a16="http://schemas.microsoft.com/office/drawing/2014/main" id="{71B5DD98-87FF-E862-2912-67FB796A4DA5}"/>
              </a:ext>
            </a:extLst>
          </p:cNvPr>
          <p:cNvSpPr txBox="1">
            <a:spLocks/>
          </p:cNvSpPr>
          <p:nvPr userDrawn="1"/>
        </p:nvSpPr>
        <p:spPr>
          <a:xfrm>
            <a:off x="88392" y="63362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2BEC35-7848-624C-B293-D8B38C0B7A85}" type="slidenum">
              <a:rPr lang="en-US" sz="1050" smtClean="0">
                <a:solidFill>
                  <a:schemeClr val="bg1"/>
                </a:solidFill>
                <a:latin typeface="Arial" panose="020B0604020202020204" pitchFamily="34" charset="0"/>
                <a:cs typeface="Arial" panose="020B0604020202020204" pitchFamily="34" charset="0"/>
              </a:rPr>
              <a:pPr/>
              <a:t>‹#›</a:t>
            </a:fld>
            <a:endParaRPr lang="en-US" sz="105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477710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hf hdr="0" dt="0"/>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F667B4-3846-1248-EAD8-131AD761F0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B60BFF-FFDE-7C8E-2F0F-DC34F20887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81A7333-5325-E447-5848-FD460DEE825B}"/>
              </a:ext>
            </a:extLst>
          </p:cNvPr>
          <p:cNvPicPr>
            <a:picLocks noChangeAspect="1"/>
          </p:cNvPicPr>
          <p:nvPr userDrawn="1"/>
        </p:nvPicPr>
        <p:blipFill>
          <a:blip r:embed="rId5"/>
          <a:stretch>
            <a:fillRect/>
          </a:stretch>
        </p:blipFill>
        <p:spPr>
          <a:xfrm>
            <a:off x="9144000" y="6391275"/>
            <a:ext cx="2209800" cy="203200"/>
          </a:xfrm>
          <a:prstGeom prst="rect">
            <a:avLst/>
          </a:prstGeom>
        </p:spPr>
      </p:pic>
      <p:sp>
        <p:nvSpPr>
          <p:cNvPr id="5" name="Slide Number Placeholder 5">
            <a:extLst>
              <a:ext uri="{FF2B5EF4-FFF2-40B4-BE49-F238E27FC236}">
                <a16:creationId xmlns:a16="http://schemas.microsoft.com/office/drawing/2014/main" id="{F5E3D83E-16E0-C41B-979F-D102753B31E1}"/>
              </a:ext>
            </a:extLst>
          </p:cNvPr>
          <p:cNvSpPr txBox="1">
            <a:spLocks/>
          </p:cNvSpPr>
          <p:nvPr userDrawn="1"/>
        </p:nvSpPr>
        <p:spPr>
          <a:xfrm>
            <a:off x="88392" y="63362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2BEC35-7848-624C-B293-D8B38C0B7A85}" type="slidenum">
              <a:rPr lang="en-US" sz="1050" smtClean="0">
                <a:solidFill>
                  <a:schemeClr val="bg1"/>
                </a:solidFill>
                <a:latin typeface="Arial" panose="020B0604020202020204" pitchFamily="34" charset="0"/>
                <a:cs typeface="Arial" panose="020B0604020202020204" pitchFamily="34" charset="0"/>
              </a:rPr>
              <a:pPr/>
              <a:t>‹#›</a:t>
            </a:fld>
            <a:endParaRPr lang="en-US" sz="105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2282380"/>
      </p:ext>
    </p:extLst>
  </p:cSld>
  <p:clrMap bg1="lt1" tx1="dk1" bg2="lt2" tx2="dk2" accent1="accent1" accent2="accent2" accent3="accent3" accent4="accent4" accent5="accent5" accent6="accent6" hlink="hlink" folHlink="folHlink"/>
  <p:sldLayoutIdLst>
    <p:sldLayoutId id="2147483682" r:id="rId1"/>
    <p:sldLayoutId id="2147483683" r:id="rId2"/>
  </p:sldLayoutIdLst>
  <p:hf hdr="0" dt="0"/>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006974-A24C-3CC1-DD40-7F3E2AD48679}"/>
              </a:ext>
            </a:extLst>
          </p:cNvPr>
          <p:cNvPicPr>
            <a:picLocks noChangeAspect="1"/>
          </p:cNvPicPr>
          <p:nvPr userDrawn="1"/>
        </p:nvPicPr>
        <p:blipFill>
          <a:blip r:embed="rId3"/>
          <a:stretch>
            <a:fillRect/>
          </a:stretch>
        </p:blipFill>
        <p:spPr>
          <a:xfrm>
            <a:off x="9144000" y="6391275"/>
            <a:ext cx="2209800" cy="203200"/>
          </a:xfrm>
          <a:prstGeom prst="rect">
            <a:avLst/>
          </a:prstGeom>
        </p:spPr>
      </p:pic>
    </p:spTree>
    <p:extLst>
      <p:ext uri="{BB962C8B-B14F-4D97-AF65-F5344CB8AC3E}">
        <p14:creationId xmlns:p14="http://schemas.microsoft.com/office/powerpoint/2010/main" val="88239878"/>
      </p:ext>
    </p:extLst>
  </p:cSld>
  <p:clrMap bg1="lt1" tx1="dk1" bg2="lt2" tx2="dk2" accent1="accent1" accent2="accent2" accent3="accent3" accent4="accent4" accent5="accent5" accent6="accent6" hlink="hlink" folHlink="folHlink"/>
  <p:sldLayoutIdLst>
    <p:sldLayoutId id="2147483685"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419953600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5063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Lst>
  <p:transition>
    <p:fade/>
  </p:transition>
  <p:hf hdr="0" ftr="0" dt="0"/>
  <p:txStyles>
    <p:titleStyle>
      <a:lvl1pPr algn="ctr" defTabSz="548626" rtl="0" eaLnBrk="1" latinLnBrk="0" hangingPunct="1">
        <a:spcBef>
          <a:spcPct val="0"/>
        </a:spcBef>
        <a:buNone/>
        <a:defRPr sz="5280" kern="1200">
          <a:solidFill>
            <a:schemeClr val="tx1"/>
          </a:solidFill>
          <a:latin typeface="+mj-lt"/>
          <a:ea typeface="+mj-ea"/>
          <a:cs typeface="+mj-cs"/>
        </a:defRPr>
      </a:lvl1pPr>
    </p:titleStyle>
    <p:bodyStyle>
      <a:lvl1pPr marL="411470" indent="-411470" algn="l" defTabSz="548626" rtl="0" eaLnBrk="1" latinLnBrk="0" hangingPunct="1">
        <a:spcBef>
          <a:spcPct val="20000"/>
        </a:spcBef>
        <a:buFont typeface="Arial"/>
        <a:buChar char="•"/>
        <a:defRPr sz="3840" kern="1200">
          <a:solidFill>
            <a:schemeClr val="tx1"/>
          </a:solidFill>
          <a:latin typeface="+mn-lt"/>
          <a:ea typeface="+mn-ea"/>
          <a:cs typeface="+mn-cs"/>
        </a:defRPr>
      </a:lvl1pPr>
      <a:lvl2pPr marL="891518" indent="-342891" algn="l" defTabSz="548626" rtl="0" eaLnBrk="1" latinLnBrk="0" hangingPunct="1">
        <a:spcBef>
          <a:spcPct val="20000"/>
        </a:spcBef>
        <a:buFont typeface="Arial"/>
        <a:buChar char="–"/>
        <a:defRPr sz="3360" kern="1200">
          <a:solidFill>
            <a:schemeClr val="tx1"/>
          </a:solidFill>
          <a:latin typeface="+mn-lt"/>
          <a:ea typeface="+mn-ea"/>
          <a:cs typeface="+mn-cs"/>
        </a:defRPr>
      </a:lvl2pPr>
      <a:lvl3pPr marL="1371566" indent="-274313" algn="l" defTabSz="548626" rtl="0" eaLnBrk="1" latinLnBrk="0" hangingPunct="1">
        <a:spcBef>
          <a:spcPct val="20000"/>
        </a:spcBef>
        <a:buFont typeface="Arial"/>
        <a:buChar char="•"/>
        <a:defRPr sz="2880" kern="1200">
          <a:solidFill>
            <a:schemeClr val="tx1"/>
          </a:solidFill>
          <a:latin typeface="+mn-lt"/>
          <a:ea typeface="+mn-ea"/>
          <a:cs typeface="+mn-cs"/>
        </a:defRPr>
      </a:lvl3pPr>
      <a:lvl4pPr marL="1920192" indent="-274313" algn="l" defTabSz="548626" rtl="0" eaLnBrk="1" latinLnBrk="0" hangingPunct="1">
        <a:spcBef>
          <a:spcPct val="20000"/>
        </a:spcBef>
        <a:buFont typeface="Arial"/>
        <a:buChar char="–"/>
        <a:defRPr sz="2400" kern="1200">
          <a:solidFill>
            <a:schemeClr val="tx1"/>
          </a:solidFill>
          <a:latin typeface="+mn-lt"/>
          <a:ea typeface="+mn-ea"/>
          <a:cs typeface="+mn-cs"/>
        </a:defRPr>
      </a:lvl4pPr>
      <a:lvl5pPr marL="2468818" indent="-274313" algn="l" defTabSz="548626" rtl="0" eaLnBrk="1" latinLnBrk="0" hangingPunct="1">
        <a:spcBef>
          <a:spcPct val="20000"/>
        </a:spcBef>
        <a:buFont typeface="Arial"/>
        <a:buChar char="»"/>
        <a:defRPr sz="2400" kern="1200">
          <a:solidFill>
            <a:schemeClr val="tx1"/>
          </a:solidFill>
          <a:latin typeface="+mn-lt"/>
          <a:ea typeface="+mn-ea"/>
          <a:cs typeface="+mn-cs"/>
        </a:defRPr>
      </a:lvl5pPr>
      <a:lvl6pPr marL="3017445" indent="-274313" algn="l" defTabSz="548626" rtl="0" eaLnBrk="1" latinLnBrk="0" hangingPunct="1">
        <a:spcBef>
          <a:spcPct val="20000"/>
        </a:spcBef>
        <a:buFont typeface="Arial"/>
        <a:buChar char="•"/>
        <a:defRPr sz="2400" kern="1200">
          <a:solidFill>
            <a:schemeClr val="tx1"/>
          </a:solidFill>
          <a:latin typeface="+mn-lt"/>
          <a:ea typeface="+mn-ea"/>
          <a:cs typeface="+mn-cs"/>
        </a:defRPr>
      </a:lvl6pPr>
      <a:lvl7pPr marL="3566071" indent="-274313" algn="l" defTabSz="548626" rtl="0" eaLnBrk="1" latinLnBrk="0" hangingPunct="1">
        <a:spcBef>
          <a:spcPct val="20000"/>
        </a:spcBef>
        <a:buFont typeface="Arial"/>
        <a:buChar char="•"/>
        <a:defRPr sz="2400" kern="1200">
          <a:solidFill>
            <a:schemeClr val="tx1"/>
          </a:solidFill>
          <a:latin typeface="+mn-lt"/>
          <a:ea typeface="+mn-ea"/>
          <a:cs typeface="+mn-cs"/>
        </a:defRPr>
      </a:lvl7pPr>
      <a:lvl8pPr marL="4114697" indent="-274313" algn="l" defTabSz="548626" rtl="0" eaLnBrk="1" latinLnBrk="0" hangingPunct="1">
        <a:spcBef>
          <a:spcPct val="20000"/>
        </a:spcBef>
        <a:buFont typeface="Arial"/>
        <a:buChar char="•"/>
        <a:defRPr sz="2400" kern="1200">
          <a:solidFill>
            <a:schemeClr val="tx1"/>
          </a:solidFill>
          <a:latin typeface="+mn-lt"/>
          <a:ea typeface="+mn-ea"/>
          <a:cs typeface="+mn-cs"/>
        </a:defRPr>
      </a:lvl8pPr>
      <a:lvl9pPr marL="4663323" indent="-274313" algn="l" defTabSz="548626"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26" rtl="0" eaLnBrk="1" latinLnBrk="0" hangingPunct="1">
        <a:defRPr sz="2160" kern="1200">
          <a:solidFill>
            <a:schemeClr val="tx1"/>
          </a:solidFill>
          <a:latin typeface="+mn-lt"/>
          <a:ea typeface="+mn-ea"/>
          <a:cs typeface="+mn-cs"/>
        </a:defRPr>
      </a:lvl1pPr>
      <a:lvl2pPr marL="548626" algn="l" defTabSz="548626" rtl="0" eaLnBrk="1" latinLnBrk="0" hangingPunct="1">
        <a:defRPr sz="2160" kern="1200">
          <a:solidFill>
            <a:schemeClr val="tx1"/>
          </a:solidFill>
          <a:latin typeface="+mn-lt"/>
          <a:ea typeface="+mn-ea"/>
          <a:cs typeface="+mn-cs"/>
        </a:defRPr>
      </a:lvl2pPr>
      <a:lvl3pPr marL="1097253" algn="l" defTabSz="548626" rtl="0" eaLnBrk="1" latinLnBrk="0" hangingPunct="1">
        <a:defRPr sz="2160" kern="1200">
          <a:solidFill>
            <a:schemeClr val="tx1"/>
          </a:solidFill>
          <a:latin typeface="+mn-lt"/>
          <a:ea typeface="+mn-ea"/>
          <a:cs typeface="+mn-cs"/>
        </a:defRPr>
      </a:lvl3pPr>
      <a:lvl4pPr marL="1645879" algn="l" defTabSz="548626" rtl="0" eaLnBrk="1" latinLnBrk="0" hangingPunct="1">
        <a:defRPr sz="2160" kern="1200">
          <a:solidFill>
            <a:schemeClr val="tx1"/>
          </a:solidFill>
          <a:latin typeface="+mn-lt"/>
          <a:ea typeface="+mn-ea"/>
          <a:cs typeface="+mn-cs"/>
        </a:defRPr>
      </a:lvl4pPr>
      <a:lvl5pPr marL="2194505" algn="l" defTabSz="548626" rtl="0" eaLnBrk="1" latinLnBrk="0" hangingPunct="1">
        <a:defRPr sz="2160" kern="1200">
          <a:solidFill>
            <a:schemeClr val="tx1"/>
          </a:solidFill>
          <a:latin typeface="+mn-lt"/>
          <a:ea typeface="+mn-ea"/>
          <a:cs typeface="+mn-cs"/>
        </a:defRPr>
      </a:lvl5pPr>
      <a:lvl6pPr marL="2743131" algn="l" defTabSz="548626" rtl="0" eaLnBrk="1" latinLnBrk="0" hangingPunct="1">
        <a:defRPr sz="2160" kern="1200">
          <a:solidFill>
            <a:schemeClr val="tx1"/>
          </a:solidFill>
          <a:latin typeface="+mn-lt"/>
          <a:ea typeface="+mn-ea"/>
          <a:cs typeface="+mn-cs"/>
        </a:defRPr>
      </a:lvl6pPr>
      <a:lvl7pPr marL="3291758" algn="l" defTabSz="548626" rtl="0" eaLnBrk="1" latinLnBrk="0" hangingPunct="1">
        <a:defRPr sz="2160" kern="1200">
          <a:solidFill>
            <a:schemeClr val="tx1"/>
          </a:solidFill>
          <a:latin typeface="+mn-lt"/>
          <a:ea typeface="+mn-ea"/>
          <a:cs typeface="+mn-cs"/>
        </a:defRPr>
      </a:lvl7pPr>
      <a:lvl8pPr marL="3840384" algn="l" defTabSz="548626" rtl="0" eaLnBrk="1" latinLnBrk="0" hangingPunct="1">
        <a:defRPr sz="2160" kern="1200">
          <a:solidFill>
            <a:schemeClr val="tx1"/>
          </a:solidFill>
          <a:latin typeface="+mn-lt"/>
          <a:ea typeface="+mn-ea"/>
          <a:cs typeface="+mn-cs"/>
        </a:defRPr>
      </a:lvl8pPr>
      <a:lvl9pPr marL="4389010" algn="l" defTabSz="548626" rtl="0" eaLnBrk="1" latinLnBrk="0" hangingPunct="1">
        <a:defRPr sz="216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9E3D552-10A9-4EFE-A11D-2D47BC6DB068}" type="slidenum">
              <a:rPr lang="en-US" smtClean="0"/>
              <a:t>‹#›</a:t>
            </a:fld>
            <a:endParaRPr lang="en-US"/>
          </a:p>
        </p:txBody>
      </p:sp>
    </p:spTree>
    <p:extLst>
      <p:ext uri="{BB962C8B-B14F-4D97-AF65-F5344CB8AC3E}">
        <p14:creationId xmlns:p14="http://schemas.microsoft.com/office/powerpoint/2010/main" val="70706310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66" r:id="rId17"/>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F667B4-3846-1248-EAD8-131AD761F0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B60BFF-FFDE-7C8E-2F0F-DC34F20887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81A7333-5325-E447-5848-FD460DEE825B}"/>
              </a:ext>
            </a:extLst>
          </p:cNvPr>
          <p:cNvPicPr>
            <a:picLocks noChangeAspect="1"/>
          </p:cNvPicPr>
          <p:nvPr userDrawn="1"/>
        </p:nvPicPr>
        <p:blipFill>
          <a:blip r:embed="rId8"/>
          <a:stretch>
            <a:fillRect/>
          </a:stretch>
        </p:blipFill>
        <p:spPr>
          <a:xfrm>
            <a:off x="9144000" y="6391275"/>
            <a:ext cx="2209800" cy="203200"/>
          </a:xfrm>
          <a:prstGeom prst="rect">
            <a:avLst/>
          </a:prstGeom>
        </p:spPr>
      </p:pic>
      <p:sp>
        <p:nvSpPr>
          <p:cNvPr id="24" name="Slide Number Placeholder 5">
            <a:extLst>
              <a:ext uri="{FF2B5EF4-FFF2-40B4-BE49-F238E27FC236}">
                <a16:creationId xmlns:a16="http://schemas.microsoft.com/office/drawing/2014/main" id="{71B5DD98-87FF-E862-2912-67FB796A4DA5}"/>
              </a:ext>
            </a:extLst>
          </p:cNvPr>
          <p:cNvSpPr txBox="1">
            <a:spLocks/>
          </p:cNvSpPr>
          <p:nvPr userDrawn="1"/>
        </p:nvSpPr>
        <p:spPr>
          <a:xfrm>
            <a:off x="88392" y="63362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2BEC35-7848-624C-B293-D8B38C0B7A85}" type="slidenum">
              <a:rPr lang="en-US" sz="1050" smtClean="0">
                <a:solidFill>
                  <a:schemeClr val="bg1"/>
                </a:solidFill>
                <a:latin typeface="Arial" panose="020B0604020202020204" pitchFamily="34" charset="0"/>
                <a:cs typeface="Arial" panose="020B0604020202020204" pitchFamily="34" charset="0"/>
              </a:rPr>
              <a:pPr/>
              <a:t>‹#›</a:t>
            </a:fld>
            <a:endParaRPr lang="en-US" sz="105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365122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67" r:id="rId4"/>
    <p:sldLayoutId id="2147483768" r:id="rId5"/>
  </p:sldLayoutIdLst>
  <p:hf hdr="0" dt="0"/>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57.jpe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59.jpe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61.png"/><Relationship Id="rId4" Type="http://schemas.openxmlformats.org/officeDocument/2006/relationships/diagramLayout" Target="../diagrams/layout3.xml"/><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image" Target="../media/image65.png"/><Relationship Id="rId11" Type="http://schemas.openxmlformats.org/officeDocument/2006/relationships/image" Target="../media/image53.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time_continue=3&amp;v=wg0hqeSEwWk&amp;embeds_referring_euri=https%3A%2F%2Fhubblecontent.osi.office.net%2F&amp;source_ve_path=MzY4NDIsMjM4NTE&amp;feature=emb_title" TargetMode="External"/><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33.xml"/><Relationship Id="rId6" Type="http://schemas.openxmlformats.org/officeDocument/2006/relationships/hyperlink" Target="https://www.youtube.com/watch?v=wg0hqeSEwWk" TargetMode="External"/><Relationship Id="rId5" Type="http://schemas.openxmlformats.org/officeDocument/2006/relationships/hyperlink" Target="https://t.e2ma.net/click/8a4djg/kkj1ekb/0ol6wn" TargetMode="External"/><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92.xml"/><Relationship Id="rId6" Type="http://schemas.openxmlformats.org/officeDocument/2006/relationships/image" Target="../media/image79.png"/><Relationship Id="rId5" Type="http://schemas.openxmlformats.org/officeDocument/2006/relationships/image" Target="../media/image78.emf"/><Relationship Id="rId4" Type="http://schemas.openxmlformats.org/officeDocument/2006/relationships/image" Target="../media/image77.emf"/></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82.jpg"/><Relationship Id="rId4" Type="http://schemas.openxmlformats.org/officeDocument/2006/relationships/image" Target="../media/image81.jpg"/></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9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eg"/></Relationships>
</file>

<file path=ppt/slides/_rels/slide2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95.xml"/><Relationship Id="rId6" Type="http://schemas.openxmlformats.org/officeDocument/2006/relationships/image" Target="../media/image81.jpg"/><Relationship Id="rId5" Type="http://schemas.openxmlformats.org/officeDocument/2006/relationships/image" Target="../media/image91.jpeg"/><Relationship Id="rId4" Type="http://schemas.openxmlformats.org/officeDocument/2006/relationships/image" Target="../media/image90.jpeg"/></Relationships>
</file>

<file path=ppt/slides/_rels/slide25.xml.rels><?xml version="1.0" encoding="UTF-8" standalone="yes"?>
<Relationships xmlns="http://schemas.openxmlformats.org/package/2006/relationships"><Relationship Id="rId3" Type="http://schemas.openxmlformats.org/officeDocument/2006/relationships/hyperlink" Target="https://www.kctv5.com/2023/06/05/kctv5-cares-greenlight-fund-kc-youth-guidance-collab-benefit-kc-high-schoolers/" TargetMode="External"/><Relationship Id="rId2" Type="http://schemas.openxmlformats.org/officeDocument/2006/relationships/notesSlide" Target="../notesSlides/notesSlide23.xml"/><Relationship Id="rId1" Type="http://schemas.openxmlformats.org/officeDocument/2006/relationships/slideLayout" Target="../slideLayouts/slideLayout94.xml"/><Relationship Id="rId5" Type="http://schemas.openxmlformats.org/officeDocument/2006/relationships/image" Target="../media/image93.png"/><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92.xml"/><Relationship Id="rId5" Type="http://schemas.openxmlformats.org/officeDocument/2006/relationships/image" Target="../media/image94.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92.xml"/><Relationship Id="rId5" Type="http://schemas.openxmlformats.org/officeDocument/2006/relationships/image" Target="../media/image95.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26.xml"/><Relationship Id="rId1" Type="http://schemas.openxmlformats.org/officeDocument/2006/relationships/slideLayout" Target="../slideLayouts/slideLayout96.xml"/><Relationship Id="rId4" Type="http://schemas.openxmlformats.org/officeDocument/2006/relationships/image" Target="../media/image9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8.xml"/><Relationship Id="rId1" Type="http://schemas.openxmlformats.org/officeDocument/2006/relationships/tags" Target="../tags/tag1.xml"/><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8.xml"/><Relationship Id="rId1" Type="http://schemas.openxmlformats.org/officeDocument/2006/relationships/tags" Target="../tags/tag2.xml"/><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81.jpg"/><Relationship Id="rId2" Type="http://schemas.openxmlformats.org/officeDocument/2006/relationships/notesSlide" Target="../notesSlides/notesSlide33.xml"/><Relationship Id="rId1" Type="http://schemas.openxmlformats.org/officeDocument/2006/relationships/slideLayout" Target="../slideLayouts/slideLayout90.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42.xml"/><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emf"/></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F15D72-D31B-4F21-951F-02186043DC61}"/>
              </a:ext>
            </a:extLst>
          </p:cNvPr>
          <p:cNvSpPr txBox="1"/>
          <p:nvPr/>
        </p:nvSpPr>
        <p:spPr>
          <a:xfrm>
            <a:off x="1112520" y="5044440"/>
            <a:ext cx="5592365" cy="89255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Light"/>
                <a:ea typeface="+mn-ea"/>
                <a:cs typeface="+mn-cs"/>
              </a:rPr>
              <a:t>Working On Womanhood (WOW)</a:t>
            </a:r>
            <a:endParaRPr kumimoji="0" lang="en-US" sz="3200" b="1" i="0" u="none" strike="noStrike" kern="1200" cap="none" spc="0" normalizeH="0" baseline="0" noProof="0">
              <a:ln>
                <a:noFill/>
              </a:ln>
              <a:solidFill>
                <a:prstClr val="white"/>
              </a:solidFill>
              <a:effectLst/>
              <a:uLnTx/>
              <a:uFillTx/>
              <a:latin typeface="Calibri Light"/>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Light"/>
              <a:ea typeface="+mn-ea"/>
              <a:cs typeface="Calibri Light"/>
            </a:endParaRPr>
          </a:p>
        </p:txBody>
      </p:sp>
      <p:sp>
        <p:nvSpPr>
          <p:cNvPr id="3" name="TextBox 2">
            <a:extLst>
              <a:ext uri="{FF2B5EF4-FFF2-40B4-BE49-F238E27FC236}">
                <a16:creationId xmlns:a16="http://schemas.microsoft.com/office/drawing/2014/main" id="{9846FF3E-18F4-B72F-0DC7-FFF50B02BBFE}"/>
              </a:ext>
            </a:extLst>
          </p:cNvPr>
          <p:cNvSpPr txBox="1"/>
          <p:nvPr/>
        </p:nvSpPr>
        <p:spPr>
          <a:xfrm>
            <a:off x="1171574" y="5876925"/>
            <a:ext cx="7961539" cy="923330"/>
          </a:xfrm>
          <a:prstGeom prst="rect">
            <a:avLst/>
          </a:prstGeom>
          <a:noFill/>
        </p:spPr>
        <p:txBody>
          <a:bodyPr wrap="square" rtlCol="0">
            <a:spAutoFit/>
          </a:bodyPr>
          <a:lstStyle/>
          <a:p>
            <a:r>
              <a:rPr lang="en-US" dirty="0">
                <a:solidFill>
                  <a:schemeClr val="bg1">
                    <a:lumMod val="95000"/>
                  </a:schemeClr>
                </a:solidFill>
              </a:rPr>
              <a:t>Shawn Brown, Executive Director</a:t>
            </a:r>
            <a:br>
              <a:rPr lang="en-US" dirty="0">
                <a:solidFill>
                  <a:schemeClr val="bg1">
                    <a:lumMod val="95000"/>
                  </a:schemeClr>
                </a:solidFill>
              </a:rPr>
            </a:br>
            <a:r>
              <a:rPr lang="en-US" dirty="0">
                <a:solidFill>
                  <a:schemeClr val="bg1">
                    <a:lumMod val="95000"/>
                  </a:schemeClr>
                </a:solidFill>
              </a:rPr>
              <a:t>Alithea Casimir, LICSW Program &amp; Partnership Manager</a:t>
            </a:r>
            <a:br>
              <a:rPr lang="en-US" dirty="0">
                <a:solidFill>
                  <a:schemeClr val="bg1">
                    <a:lumMod val="95000"/>
                  </a:schemeClr>
                </a:solidFill>
              </a:rPr>
            </a:br>
            <a:r>
              <a:rPr lang="en-US" dirty="0">
                <a:solidFill>
                  <a:schemeClr val="bg1">
                    <a:lumMod val="95000"/>
                  </a:schemeClr>
                </a:solidFill>
              </a:rPr>
              <a:t>Melinda Vazquez, LSW candidate, Replication Curriculum Specialist</a:t>
            </a:r>
          </a:p>
        </p:txBody>
      </p:sp>
    </p:spTree>
    <p:extLst>
      <p:ext uri="{BB962C8B-B14F-4D97-AF65-F5344CB8AC3E}">
        <p14:creationId xmlns:p14="http://schemas.microsoft.com/office/powerpoint/2010/main" val="2652911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823C8-EB22-41CA-A585-60D319D9B7A2}"/>
              </a:ext>
            </a:extLst>
          </p:cNvPr>
          <p:cNvSpPr>
            <a:spLocks noGrp="1"/>
          </p:cNvSpPr>
          <p:nvPr>
            <p:ph type="title"/>
          </p:nvPr>
        </p:nvSpPr>
        <p:spPr>
          <a:xfrm>
            <a:off x="677334" y="609600"/>
            <a:ext cx="8596668" cy="1320800"/>
          </a:xfrm>
        </p:spPr>
        <p:txBody>
          <a:bodyPr anchor="t">
            <a:normAutofit/>
          </a:bodyPr>
          <a:lstStyle/>
          <a:p>
            <a:r>
              <a:rPr lang="en-US">
                <a:solidFill>
                  <a:schemeClr val="tx1"/>
                </a:solidFill>
              </a:rPr>
              <a:t>Theoretical Foundations</a:t>
            </a:r>
          </a:p>
        </p:txBody>
      </p:sp>
      <p:sp>
        <p:nvSpPr>
          <p:cNvPr id="3" name="Content Placeholder 2">
            <a:extLst>
              <a:ext uri="{FF2B5EF4-FFF2-40B4-BE49-F238E27FC236}">
                <a16:creationId xmlns:a16="http://schemas.microsoft.com/office/drawing/2014/main" id="{F67E43F0-6518-439C-BF93-B3681F92FE95}"/>
              </a:ext>
            </a:extLst>
          </p:cNvPr>
          <p:cNvSpPr>
            <a:spLocks noGrp="1"/>
          </p:cNvSpPr>
          <p:nvPr>
            <p:ph idx="1"/>
          </p:nvPr>
        </p:nvSpPr>
        <p:spPr>
          <a:xfrm>
            <a:off x="6336286" y="2160589"/>
            <a:ext cx="3809199" cy="3880773"/>
          </a:xfrm>
        </p:spPr>
        <p:txBody>
          <a:bodyPr>
            <a:normAutofit/>
          </a:bodyPr>
          <a:lstStyle/>
          <a:p>
            <a:r>
              <a:rPr lang="en-US" dirty="0"/>
              <a:t>Cognitive Behavioral Therapy (CBT)</a:t>
            </a:r>
          </a:p>
          <a:p>
            <a:r>
              <a:rPr lang="en-US" dirty="0"/>
              <a:t>Positive Youth Engagement/Development</a:t>
            </a:r>
          </a:p>
          <a:p>
            <a:r>
              <a:rPr lang="en-US" dirty="0"/>
              <a:t>Narrative Therapy</a:t>
            </a:r>
          </a:p>
          <a:p>
            <a:r>
              <a:rPr lang="en-US" dirty="0"/>
              <a:t>Acceptance and Commitment Therapy (ACT)</a:t>
            </a:r>
          </a:p>
          <a:p>
            <a:r>
              <a:rPr lang="en-US" dirty="0"/>
              <a:t>Trauma-Informed Care</a:t>
            </a:r>
          </a:p>
          <a:p>
            <a:r>
              <a:rPr lang="en-US" dirty="0"/>
              <a:t>Strength-based Theory</a:t>
            </a:r>
          </a:p>
          <a:p>
            <a:r>
              <a:rPr lang="en-US" dirty="0"/>
              <a:t>Experiential Learning Theory</a:t>
            </a:r>
          </a:p>
          <a:p>
            <a:endParaRPr lang="en-US" dirty="0"/>
          </a:p>
          <a:p>
            <a:endParaRPr lang="en-US" dirty="0"/>
          </a:p>
        </p:txBody>
      </p:sp>
      <p:pic>
        <p:nvPicPr>
          <p:cNvPr id="4" name="Picture 3" descr="A group of people standing in front of a crowd&#10;&#10;Description generated with high confidence">
            <a:extLst>
              <a:ext uri="{FF2B5EF4-FFF2-40B4-BE49-F238E27FC236}">
                <a16:creationId xmlns:a16="http://schemas.microsoft.com/office/drawing/2014/main" id="{54066E2E-38B8-4C63-832E-FA32E1D3C8AA}"/>
              </a:ext>
            </a:extLst>
          </p:cNvPr>
          <p:cNvPicPr>
            <a:picLocks noChangeAspect="1"/>
          </p:cNvPicPr>
          <p:nvPr/>
        </p:nvPicPr>
        <p:blipFill rotWithShape="1">
          <a:blip r:embed="rId3"/>
          <a:srcRect l="4809" r="1947" b="2"/>
          <a:stretch/>
        </p:blipFill>
        <p:spPr>
          <a:xfrm>
            <a:off x="677334" y="2159331"/>
            <a:ext cx="5423429" cy="3882362"/>
          </a:xfrm>
          <a:prstGeom prst="rect">
            <a:avLst/>
          </a:prstGeom>
        </p:spPr>
      </p:pic>
      <p:pic>
        <p:nvPicPr>
          <p:cNvPr id="5" name="Picture 4">
            <a:extLst>
              <a:ext uri="{FF2B5EF4-FFF2-40B4-BE49-F238E27FC236}">
                <a16:creationId xmlns:a16="http://schemas.microsoft.com/office/drawing/2014/main" id="{A4749270-2E92-4D34-B96D-F45E6906762B}"/>
              </a:ext>
            </a:extLst>
          </p:cNvPr>
          <p:cNvPicPr>
            <a:picLocks noChangeAspect="1"/>
          </p:cNvPicPr>
          <p:nvPr/>
        </p:nvPicPr>
        <p:blipFill>
          <a:blip r:embed="rId4"/>
          <a:stretch>
            <a:fillRect/>
          </a:stretch>
        </p:blipFill>
        <p:spPr>
          <a:xfrm>
            <a:off x="9803765" y="351127"/>
            <a:ext cx="1920875" cy="838765"/>
          </a:xfrm>
          <a:prstGeom prst="rect">
            <a:avLst/>
          </a:prstGeom>
        </p:spPr>
      </p:pic>
      <p:sp>
        <p:nvSpPr>
          <p:cNvPr id="8" name="TextBox 7">
            <a:extLst>
              <a:ext uri="{FF2B5EF4-FFF2-40B4-BE49-F238E27FC236}">
                <a16:creationId xmlns:a16="http://schemas.microsoft.com/office/drawing/2014/main" id="{B28345F3-1FED-4EF8-9DD4-1A192E54F454}"/>
              </a:ext>
            </a:extLst>
          </p:cNvPr>
          <p:cNvSpPr txBox="1"/>
          <p:nvPr/>
        </p:nvSpPr>
        <p:spPr>
          <a:xfrm>
            <a:off x="0" y="6488668"/>
            <a:ext cx="6102848" cy="369332"/>
          </a:xfrm>
          <a:prstGeom prst="rect">
            <a:avLst/>
          </a:prstGeom>
          <a:noFill/>
        </p:spPr>
        <p:txBody>
          <a:bodyPr wrap="square">
            <a:spAutoFit/>
          </a:bodyPr>
          <a:lstStyle/>
          <a:p>
            <a:r>
              <a:rPr lang="en-US"/>
              <a:t>13</a:t>
            </a:r>
          </a:p>
        </p:txBody>
      </p:sp>
      <p:sp>
        <p:nvSpPr>
          <p:cNvPr id="7" name="Slide Number Placeholder 6">
            <a:extLst>
              <a:ext uri="{FF2B5EF4-FFF2-40B4-BE49-F238E27FC236}">
                <a16:creationId xmlns:a16="http://schemas.microsoft.com/office/drawing/2014/main" id="{B310532F-6937-4754-AE44-9AF0907E19B4}"/>
              </a:ext>
            </a:extLst>
          </p:cNvPr>
          <p:cNvSpPr>
            <a:spLocks noGrp="1"/>
          </p:cNvSpPr>
          <p:nvPr>
            <p:ph type="sldNum" sz="quarter" idx="12"/>
          </p:nvPr>
        </p:nvSpPr>
        <p:spPr/>
        <p:txBody>
          <a:bodyPr/>
          <a:lstStyle/>
          <a:p>
            <a:fld id="{A9E3D552-10A9-4EFE-A11D-2D47BC6DB068}" type="slidenum">
              <a:rPr lang="en-US" smtClean="0"/>
              <a:t>10</a:t>
            </a:fld>
            <a:endParaRPr lang="en-US"/>
          </a:p>
        </p:txBody>
      </p:sp>
    </p:spTree>
    <p:extLst>
      <p:ext uri="{BB962C8B-B14F-4D97-AF65-F5344CB8AC3E}">
        <p14:creationId xmlns:p14="http://schemas.microsoft.com/office/powerpoint/2010/main" val="307739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BE93-DDE4-4904-AE03-0DF153CF5C5E}"/>
              </a:ext>
            </a:extLst>
          </p:cNvPr>
          <p:cNvSpPr>
            <a:spLocks noGrp="1"/>
          </p:cNvSpPr>
          <p:nvPr>
            <p:ph type="title"/>
          </p:nvPr>
        </p:nvSpPr>
        <p:spPr>
          <a:xfrm>
            <a:off x="598139" y="2472705"/>
            <a:ext cx="3272093" cy="2674198"/>
          </a:xfrm>
        </p:spPr>
        <p:txBody>
          <a:bodyPr anchor="t">
            <a:normAutofit/>
          </a:bodyPr>
          <a:lstStyle/>
          <a:p>
            <a:r>
              <a:rPr lang="en-US"/>
              <a:t>Curriculum Major Themes</a:t>
            </a:r>
          </a:p>
        </p:txBody>
      </p:sp>
      <p:graphicFrame>
        <p:nvGraphicFramePr>
          <p:cNvPr id="5" name="Content Placeholder 2">
            <a:extLst>
              <a:ext uri="{FF2B5EF4-FFF2-40B4-BE49-F238E27FC236}">
                <a16:creationId xmlns:a16="http://schemas.microsoft.com/office/drawing/2014/main" id="{B5278732-E25A-4ECE-90FD-614E36DE4E0E}"/>
              </a:ext>
            </a:extLst>
          </p:cNvPr>
          <p:cNvGraphicFramePr>
            <a:graphicFrameLocks noGrp="1"/>
          </p:cNvGraphicFramePr>
          <p:nvPr>
            <p:ph idx="1"/>
            <p:extLst>
              <p:ext uri="{D42A27DB-BD31-4B8C-83A1-F6EECF244321}">
                <p14:modId xmlns:p14="http://schemas.microsoft.com/office/powerpoint/2010/main" val="29409972"/>
              </p:ext>
            </p:extLst>
          </p:nvPr>
        </p:nvGraphicFramePr>
        <p:xfrm>
          <a:off x="3658171" y="1038438"/>
          <a:ext cx="5913437"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488C265A-8898-4DBD-B94A-BB9EDAC939CF}"/>
              </a:ext>
            </a:extLst>
          </p:cNvPr>
          <p:cNvSpPr txBox="1"/>
          <p:nvPr/>
        </p:nvSpPr>
        <p:spPr>
          <a:xfrm>
            <a:off x="-6848" y="6488668"/>
            <a:ext cx="6102848" cy="369332"/>
          </a:xfrm>
          <a:prstGeom prst="rect">
            <a:avLst/>
          </a:prstGeom>
          <a:noFill/>
        </p:spPr>
        <p:txBody>
          <a:bodyPr wrap="square">
            <a:spAutoFit/>
          </a:bodyPr>
          <a:lstStyle/>
          <a:p>
            <a:r>
              <a:rPr lang="en-US"/>
              <a:t>10</a:t>
            </a:r>
          </a:p>
        </p:txBody>
      </p:sp>
      <p:sp>
        <p:nvSpPr>
          <p:cNvPr id="3" name="Slide Number Placeholder 2">
            <a:extLst>
              <a:ext uri="{FF2B5EF4-FFF2-40B4-BE49-F238E27FC236}">
                <a16:creationId xmlns:a16="http://schemas.microsoft.com/office/drawing/2014/main" id="{F6FF2609-17BB-4879-9A0B-9467855D1692}"/>
              </a:ext>
            </a:extLst>
          </p:cNvPr>
          <p:cNvSpPr>
            <a:spLocks noGrp="1"/>
          </p:cNvSpPr>
          <p:nvPr>
            <p:ph type="sldNum" sz="quarter" idx="12"/>
          </p:nvPr>
        </p:nvSpPr>
        <p:spPr/>
        <p:txBody>
          <a:bodyPr/>
          <a:lstStyle/>
          <a:p>
            <a:fld id="{A9E3D552-10A9-4EFE-A11D-2D47BC6DB068}" type="slidenum">
              <a:rPr lang="en-US" smtClean="0"/>
              <a:t>11</a:t>
            </a:fld>
            <a:endParaRPr lang="en-US"/>
          </a:p>
        </p:txBody>
      </p:sp>
      <p:pic>
        <p:nvPicPr>
          <p:cNvPr id="4" name="Picture 3">
            <a:extLst>
              <a:ext uri="{FF2B5EF4-FFF2-40B4-BE49-F238E27FC236}">
                <a16:creationId xmlns:a16="http://schemas.microsoft.com/office/drawing/2014/main" id="{D8E1F908-A1D8-4513-AF76-C65CE3E94E8C}"/>
              </a:ext>
            </a:extLst>
          </p:cNvPr>
          <p:cNvPicPr>
            <a:picLocks noChangeAspect="1"/>
          </p:cNvPicPr>
          <p:nvPr/>
        </p:nvPicPr>
        <p:blipFill>
          <a:blip r:embed="rId8"/>
          <a:stretch>
            <a:fillRect/>
          </a:stretch>
        </p:blipFill>
        <p:spPr>
          <a:xfrm>
            <a:off x="10082097" y="5886840"/>
            <a:ext cx="1940660" cy="866613"/>
          </a:xfrm>
          <a:prstGeom prst="rect">
            <a:avLst/>
          </a:prstGeom>
        </p:spPr>
      </p:pic>
    </p:spTree>
    <p:extLst>
      <p:ext uri="{BB962C8B-B14F-4D97-AF65-F5344CB8AC3E}">
        <p14:creationId xmlns:p14="http://schemas.microsoft.com/office/powerpoint/2010/main" val="1903913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CF4ADA-24D8-DDED-637F-08C4BB36A73B}"/>
              </a:ext>
            </a:extLst>
          </p:cNvPr>
          <p:cNvPicPr>
            <a:picLocks noChangeAspect="1"/>
          </p:cNvPicPr>
          <p:nvPr/>
        </p:nvPicPr>
        <p:blipFill rotWithShape="1">
          <a:blip r:embed="rId3">
            <a:extLst>
              <a:ext uri="{28A0092B-C50C-407E-A947-70E740481C1C}">
                <a14:useLocalDpi xmlns:a14="http://schemas.microsoft.com/office/drawing/2010/main" val="0"/>
              </a:ext>
            </a:extLst>
          </a:blip>
          <a:srcRect t="-1" r="5322" b="36156"/>
          <a:stretch/>
        </p:blipFill>
        <p:spPr>
          <a:xfrm>
            <a:off x="1778000" y="5119681"/>
            <a:ext cx="6563442" cy="1264558"/>
          </a:xfrm>
          <a:prstGeom prst="rect">
            <a:avLst/>
          </a:prstGeom>
        </p:spPr>
      </p:pic>
      <p:pic>
        <p:nvPicPr>
          <p:cNvPr id="4" name="Picture 3">
            <a:extLst>
              <a:ext uri="{FF2B5EF4-FFF2-40B4-BE49-F238E27FC236}">
                <a16:creationId xmlns:a16="http://schemas.microsoft.com/office/drawing/2014/main" id="{057FD6F0-46DF-468D-B344-E8C0D57256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2653" y="5599206"/>
            <a:ext cx="2569347" cy="1150379"/>
          </a:xfrm>
          <a:prstGeom prst="rect">
            <a:avLst/>
          </a:prstGeom>
        </p:spPr>
      </p:pic>
      <p:sp>
        <p:nvSpPr>
          <p:cNvPr id="12" name="TextBox 11">
            <a:extLst>
              <a:ext uri="{FF2B5EF4-FFF2-40B4-BE49-F238E27FC236}">
                <a16:creationId xmlns:a16="http://schemas.microsoft.com/office/drawing/2014/main" id="{51F1627F-EE1A-4A9B-9CE9-804CFB1C761D}"/>
              </a:ext>
            </a:extLst>
          </p:cNvPr>
          <p:cNvSpPr txBox="1"/>
          <p:nvPr/>
        </p:nvSpPr>
        <p:spPr>
          <a:xfrm>
            <a:off x="-71562" y="6339561"/>
            <a:ext cx="9510530" cy="5693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1" u="none" strike="noStrike" kern="1200" cap="none" spc="0" normalizeH="0" baseline="0" noProof="0">
                <a:ln>
                  <a:noFill/>
                </a:ln>
                <a:solidFill>
                  <a:prstClr val="white">
                    <a:lumMod val="85000"/>
                  </a:prstClr>
                </a:solidFill>
                <a:effectLst/>
                <a:uLnTx/>
                <a:uFillTx/>
                <a:latin typeface="Forte" panose="03060902040502070203" pitchFamily="66" charset="0"/>
                <a:ea typeface="STXingkai" panose="020B0503020204020204" pitchFamily="2" charset="-122"/>
                <a:cs typeface="+mn-cs"/>
              </a:rPr>
              <a:t>We believe in the potential of every young woman. </a:t>
            </a:r>
          </a:p>
        </p:txBody>
      </p:sp>
      <p:sp>
        <p:nvSpPr>
          <p:cNvPr id="6" name="Title 1">
            <a:extLst>
              <a:ext uri="{FF2B5EF4-FFF2-40B4-BE49-F238E27FC236}">
                <a16:creationId xmlns:a16="http://schemas.microsoft.com/office/drawing/2014/main" id="{0A37BD22-FEBB-44F3-8117-56181D9AA48D}"/>
              </a:ext>
            </a:extLst>
          </p:cNvPr>
          <p:cNvSpPr txBox="1">
            <a:spLocks/>
          </p:cNvSpPr>
          <p:nvPr/>
        </p:nvSpPr>
        <p:spPr>
          <a:xfrm>
            <a:off x="39757" y="312962"/>
            <a:ext cx="9353127"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rgbClr val="92278F"/>
                </a:solidFill>
                <a:effectLst/>
                <a:uLnTx/>
                <a:uFillTx/>
                <a:latin typeface="Raleway SemiBold" panose="020B0703030101060003" pitchFamily="34" charset="0"/>
                <a:ea typeface="+mj-ea"/>
                <a:cs typeface="+mj-cs"/>
              </a:rPr>
              <a:t> </a:t>
            </a:r>
            <a:r>
              <a:rPr kumimoji="0" lang="en-US" sz="3600" b="0" i="0" u="none" strike="noStrike" kern="1200" cap="none" spc="0" normalizeH="0" baseline="0" noProof="0">
                <a:ln>
                  <a:noFill/>
                </a:ln>
                <a:solidFill>
                  <a:prstClr val="black"/>
                </a:solidFill>
                <a:effectLst/>
                <a:uLnTx/>
                <a:uFillTx/>
                <a:latin typeface="Raleway SemiBold" panose="020B0703030101060003" pitchFamily="34" charset="0"/>
                <a:ea typeface="+mj-ea"/>
                <a:cs typeface="+mj-cs"/>
              </a:rPr>
              <a:t>TARGET POPULATION</a:t>
            </a:r>
            <a:br>
              <a:rPr kumimoji="0" lang="en-US" sz="3600" b="0" i="0" u="none" strike="noStrike" kern="1200" cap="none" spc="0" normalizeH="0" baseline="0" noProof="0">
                <a:ln>
                  <a:noFill/>
                </a:ln>
                <a:solidFill>
                  <a:srgbClr val="92278F"/>
                </a:solidFill>
                <a:effectLst/>
                <a:uLnTx/>
                <a:uFillTx/>
                <a:latin typeface="Raleway SemiBold" panose="020B0703030101060003" pitchFamily="34" charset="0"/>
                <a:ea typeface="+mj-ea"/>
                <a:cs typeface="+mj-cs"/>
              </a:rPr>
            </a:br>
            <a:endParaRPr kumimoji="0" lang="en-US" sz="1800" b="0" i="0" u="none" strike="noStrike" kern="1200" cap="none" spc="0" normalizeH="0" baseline="0" noProof="0">
              <a:ln>
                <a:noFill/>
              </a:ln>
              <a:solidFill>
                <a:prstClr val="black"/>
              </a:solidFill>
              <a:effectLst/>
              <a:uLnTx/>
              <a:uFillTx/>
              <a:latin typeface="Raleway Medium" panose="020B0603030101060003" pitchFamily="34" charset="0"/>
              <a:ea typeface="+mj-ea"/>
              <a:cs typeface="+mj-cs"/>
            </a:endParaRPr>
          </a:p>
        </p:txBody>
      </p:sp>
      <p:sp>
        <p:nvSpPr>
          <p:cNvPr id="7" name="Content Placeholder 2">
            <a:extLst>
              <a:ext uri="{FF2B5EF4-FFF2-40B4-BE49-F238E27FC236}">
                <a16:creationId xmlns:a16="http://schemas.microsoft.com/office/drawing/2014/main" id="{DFF112CE-42D0-4F54-9179-FD63651F5E8B}"/>
              </a:ext>
            </a:extLst>
          </p:cNvPr>
          <p:cNvSpPr>
            <a:spLocks noGrp="1"/>
          </p:cNvSpPr>
          <p:nvPr>
            <p:ph idx="1"/>
          </p:nvPr>
        </p:nvSpPr>
        <p:spPr>
          <a:xfrm>
            <a:off x="560166" y="1389589"/>
            <a:ext cx="4643760" cy="4081752"/>
          </a:xfrm>
        </p:spPr>
        <p:txBody>
          <a:bodyPr vert="horz" lIns="91440" tIns="45720" rIns="91440" bIns="45720" rtlCol="0" anchor="t">
            <a:normAutofit/>
          </a:bodyPr>
          <a:lstStyle/>
          <a:p>
            <a:pPr>
              <a:spcBef>
                <a:spcPts val="0"/>
              </a:spcBef>
            </a:pPr>
            <a:r>
              <a:rPr lang="en-US" b="1" dirty="0">
                <a:solidFill>
                  <a:schemeClr val="accent1"/>
                </a:solidFill>
                <a:latin typeface="Raleway Black" panose="020B0A03030101060003" pitchFamily="34" charset="0"/>
                <a:ea typeface="+mn-lt"/>
                <a:cs typeface="+mn-lt"/>
              </a:rPr>
              <a:t>WOW Participants: </a:t>
            </a:r>
            <a:r>
              <a:rPr lang="en-US" dirty="0">
                <a:latin typeface="Raleway Medium" panose="020B0603030101060003" pitchFamily="34" charset="0"/>
                <a:ea typeface="+mn-lt"/>
                <a:cs typeface="+mn-lt"/>
              </a:rPr>
              <a:t>Referrals are made to WOW by teachers, school administrators, parents, self, peers and clinicians</a:t>
            </a:r>
            <a:endParaRPr lang="en-US" dirty="0">
              <a:latin typeface="Raleway Medium" panose="020B0603030101060003" pitchFamily="34" charset="0"/>
            </a:endParaRPr>
          </a:p>
          <a:p>
            <a:pPr>
              <a:spcBef>
                <a:spcPts val="0"/>
              </a:spcBef>
            </a:pPr>
            <a:endParaRPr lang="en-US" dirty="0">
              <a:solidFill>
                <a:schemeClr val="accent1"/>
              </a:solidFill>
              <a:latin typeface="Raleway Medium" panose="020B0603030101060003" pitchFamily="34" charset="0"/>
              <a:ea typeface="+mn-lt"/>
              <a:cs typeface="+mn-lt"/>
            </a:endParaRPr>
          </a:p>
          <a:p>
            <a:pPr>
              <a:spcBef>
                <a:spcPts val="0"/>
              </a:spcBef>
            </a:pPr>
            <a:r>
              <a:rPr lang="en-US" b="1" dirty="0">
                <a:solidFill>
                  <a:schemeClr val="accent1"/>
                </a:solidFill>
                <a:latin typeface="Raleway Black" panose="020B0A03030101060003" pitchFamily="34" charset="0"/>
                <a:ea typeface="+mn-lt"/>
                <a:cs typeface="+mn-lt"/>
              </a:rPr>
              <a:t>Risk Factors: Trauma Exposure</a:t>
            </a:r>
            <a:endParaRPr lang="en-US" b="1" dirty="0">
              <a:solidFill>
                <a:schemeClr val="accent1"/>
              </a:solidFill>
              <a:latin typeface="Raleway Black" panose="020B0A03030101060003" pitchFamily="34" charset="0"/>
            </a:endParaRPr>
          </a:p>
          <a:p>
            <a:pPr marL="630238" lvl="2" indent="-173038">
              <a:spcBef>
                <a:spcPts val="0"/>
              </a:spcBef>
              <a:buFont typeface="Arial"/>
              <a:buChar char="•"/>
            </a:pPr>
            <a:r>
              <a:rPr lang="en-US" sz="1800" dirty="0">
                <a:solidFill>
                  <a:srgbClr val="404040"/>
                </a:solidFill>
                <a:latin typeface="Raleway Medium" panose="020B0603030101060003" pitchFamily="34" charset="0"/>
                <a:ea typeface="+mn-lt"/>
                <a:cs typeface="+mn-lt"/>
              </a:rPr>
              <a:t>physical and verbal abuse </a:t>
            </a:r>
            <a:r>
              <a:rPr lang="en-US" sz="1800" dirty="0">
                <a:latin typeface="Raleway Medium" panose="020B0603030101060003" pitchFamily="34" charset="0"/>
                <a:ea typeface="+mn-lt"/>
                <a:cs typeface="+mn-lt"/>
              </a:rPr>
              <a:t> </a:t>
            </a:r>
          </a:p>
          <a:p>
            <a:pPr marL="630238" lvl="2" indent="-173038">
              <a:spcBef>
                <a:spcPts val="0"/>
              </a:spcBef>
              <a:buFont typeface="Arial"/>
              <a:buChar char="•"/>
            </a:pPr>
            <a:r>
              <a:rPr lang="en-US" sz="1800" dirty="0">
                <a:solidFill>
                  <a:srgbClr val="404040"/>
                </a:solidFill>
                <a:latin typeface="Raleway Medium" panose="020B0603030101060003" pitchFamily="34" charset="0"/>
                <a:ea typeface="+mn-lt"/>
                <a:cs typeface="+mn-lt"/>
              </a:rPr>
              <a:t>low self-esteem</a:t>
            </a:r>
            <a:r>
              <a:rPr lang="en-US" sz="1800" dirty="0">
                <a:latin typeface="Raleway Medium" panose="020B0603030101060003" pitchFamily="34" charset="0"/>
                <a:ea typeface="+mn-lt"/>
                <a:cs typeface="+mn-lt"/>
              </a:rPr>
              <a:t> </a:t>
            </a:r>
          </a:p>
          <a:p>
            <a:pPr marL="630238" lvl="2" indent="-173038">
              <a:spcBef>
                <a:spcPts val="0"/>
              </a:spcBef>
              <a:buFont typeface="Arial"/>
              <a:buChar char="•"/>
            </a:pPr>
            <a:r>
              <a:rPr lang="en-US" sz="1800" dirty="0">
                <a:solidFill>
                  <a:srgbClr val="404040"/>
                </a:solidFill>
                <a:latin typeface="Raleway Medium" panose="020B0603030101060003" pitchFamily="34" charset="0"/>
                <a:ea typeface="+mn-lt"/>
                <a:cs typeface="+mn-lt"/>
              </a:rPr>
              <a:t>suicidal thoughts</a:t>
            </a:r>
            <a:r>
              <a:rPr lang="en-US" sz="1800" dirty="0">
                <a:latin typeface="Raleway Medium" panose="020B0603030101060003" pitchFamily="34" charset="0"/>
                <a:ea typeface="+mn-lt"/>
                <a:cs typeface="+mn-lt"/>
              </a:rPr>
              <a:t> </a:t>
            </a:r>
          </a:p>
          <a:p>
            <a:pPr marL="630238" lvl="2" indent="-173038">
              <a:spcBef>
                <a:spcPts val="0"/>
              </a:spcBef>
              <a:buFont typeface="Arial"/>
              <a:buChar char="•"/>
            </a:pPr>
            <a:r>
              <a:rPr lang="en-US" sz="1800" dirty="0">
                <a:solidFill>
                  <a:srgbClr val="404040"/>
                </a:solidFill>
                <a:latin typeface="Raleway Medium" panose="020B0603030101060003" pitchFamily="34" charset="0"/>
                <a:ea typeface="+mn-lt"/>
                <a:cs typeface="+mn-lt"/>
              </a:rPr>
              <a:t>depression</a:t>
            </a:r>
            <a:r>
              <a:rPr lang="en-US" sz="1800" dirty="0">
                <a:latin typeface="Raleway Medium" panose="020B0603030101060003" pitchFamily="34" charset="0"/>
                <a:ea typeface="+mn-lt"/>
                <a:cs typeface="+mn-lt"/>
              </a:rPr>
              <a:t> </a:t>
            </a:r>
          </a:p>
          <a:p>
            <a:pPr marL="630238" lvl="2" indent="-173038">
              <a:spcBef>
                <a:spcPts val="0"/>
              </a:spcBef>
              <a:buFont typeface="Arial"/>
              <a:buChar char="•"/>
            </a:pPr>
            <a:r>
              <a:rPr lang="en-US" sz="1800" dirty="0">
                <a:solidFill>
                  <a:srgbClr val="404040"/>
                </a:solidFill>
                <a:latin typeface="Raleway Medium" panose="020B0603030101060003" pitchFamily="34" charset="0"/>
                <a:ea typeface="+mn-lt"/>
                <a:cs typeface="+mn-lt"/>
              </a:rPr>
              <a:t>hopelessness</a:t>
            </a:r>
            <a:r>
              <a:rPr lang="en-US" sz="1800" dirty="0">
                <a:latin typeface="Raleway Medium" panose="020B0603030101060003" pitchFamily="34" charset="0"/>
                <a:ea typeface="+mn-lt"/>
                <a:cs typeface="+mn-lt"/>
              </a:rPr>
              <a:t> </a:t>
            </a:r>
          </a:p>
          <a:p>
            <a:pPr marL="630238" lvl="2" indent="-173038">
              <a:spcBef>
                <a:spcPts val="0"/>
              </a:spcBef>
              <a:buFont typeface="Arial"/>
              <a:buChar char="•"/>
            </a:pPr>
            <a:r>
              <a:rPr lang="en-US" sz="1800" dirty="0">
                <a:solidFill>
                  <a:srgbClr val="404040"/>
                </a:solidFill>
                <a:latin typeface="Raleway Medium" panose="020B0603030101060003" pitchFamily="34" charset="0"/>
                <a:ea typeface="+mn-lt"/>
                <a:cs typeface="+mn-lt"/>
              </a:rPr>
              <a:t>feeling alone</a:t>
            </a:r>
            <a:r>
              <a:rPr lang="en-US" sz="1800" dirty="0">
                <a:latin typeface="Raleway Medium" panose="020B0603030101060003" pitchFamily="34" charset="0"/>
                <a:ea typeface="+mn-lt"/>
                <a:cs typeface="+mn-lt"/>
              </a:rPr>
              <a:t> </a:t>
            </a:r>
          </a:p>
          <a:p>
            <a:pPr marL="630238" lvl="2" indent="-173038">
              <a:spcBef>
                <a:spcPts val="0"/>
              </a:spcBef>
              <a:buFont typeface="Arial"/>
              <a:buChar char="•"/>
            </a:pPr>
            <a:r>
              <a:rPr lang="en-US" sz="1800" dirty="0">
                <a:latin typeface="Raleway Medium" panose="020B0603030101060003" pitchFamily="34" charset="0"/>
                <a:ea typeface="+mn-lt"/>
                <a:cs typeface="+mn-lt"/>
              </a:rPr>
              <a:t>community violence</a:t>
            </a:r>
          </a:p>
          <a:p>
            <a:pPr>
              <a:spcBef>
                <a:spcPts val="0"/>
              </a:spcBef>
            </a:pPr>
            <a:endParaRPr lang="en-US" sz="1200" dirty="0"/>
          </a:p>
          <a:p>
            <a:pPr>
              <a:lnSpc>
                <a:spcPct val="120000"/>
              </a:lnSpc>
              <a:spcBef>
                <a:spcPts val="0"/>
              </a:spcBef>
            </a:pPr>
            <a:endParaRPr lang="en-US" sz="1200" dirty="0">
              <a:solidFill>
                <a:srgbClr val="404040"/>
              </a:solidFill>
              <a:latin typeface="Trebuchet MS"/>
            </a:endParaRPr>
          </a:p>
          <a:p>
            <a:pPr marL="0" indent="0">
              <a:lnSpc>
                <a:spcPct val="120000"/>
              </a:lnSpc>
              <a:spcBef>
                <a:spcPts val="0"/>
              </a:spcBef>
              <a:buNone/>
            </a:pPr>
            <a:endParaRPr lang="en-US" sz="1200" dirty="0">
              <a:solidFill>
                <a:srgbClr val="92278F"/>
              </a:solidFill>
              <a:latin typeface="Passion One" panose="02000506080000020004" pitchFamily="50" charset="0"/>
            </a:endParaRPr>
          </a:p>
          <a:p>
            <a:pPr marL="0" indent="0">
              <a:lnSpc>
                <a:spcPct val="120000"/>
              </a:lnSpc>
              <a:spcBef>
                <a:spcPts val="0"/>
              </a:spcBef>
              <a:buNone/>
            </a:pPr>
            <a:endParaRPr lang="en-US" sz="7200" dirty="0">
              <a:solidFill>
                <a:srgbClr val="404040"/>
              </a:solidFill>
              <a:latin typeface="Raleway Medium"/>
            </a:endParaRPr>
          </a:p>
          <a:p>
            <a:pPr marL="0" indent="0">
              <a:lnSpc>
                <a:spcPct val="120000"/>
              </a:lnSpc>
              <a:spcBef>
                <a:spcPts val="0"/>
              </a:spcBef>
              <a:buNone/>
            </a:pPr>
            <a:endParaRPr lang="en-US" sz="7200" dirty="0">
              <a:solidFill>
                <a:srgbClr val="404040"/>
              </a:solidFill>
              <a:latin typeface="Raleway Medium"/>
            </a:endParaRPr>
          </a:p>
          <a:p>
            <a:pPr marL="0" indent="0">
              <a:lnSpc>
                <a:spcPct val="120000"/>
              </a:lnSpc>
              <a:spcBef>
                <a:spcPts val="0"/>
              </a:spcBef>
              <a:buNone/>
            </a:pPr>
            <a:endParaRPr lang="en-US" sz="6400" dirty="0">
              <a:solidFill>
                <a:srgbClr val="404040"/>
              </a:solidFill>
              <a:latin typeface="Passion One" panose="02000506080000020004" pitchFamily="50" charset="0"/>
            </a:endParaRPr>
          </a:p>
          <a:p>
            <a:pPr>
              <a:lnSpc>
                <a:spcPct val="120000"/>
              </a:lnSpc>
              <a:spcBef>
                <a:spcPts val="0"/>
              </a:spcBef>
            </a:pPr>
            <a:endParaRPr lang="en-US" sz="7200" dirty="0">
              <a:solidFill>
                <a:srgbClr val="404040"/>
              </a:solidFill>
              <a:latin typeface="Raleway Medium" panose="020B0603030101060003" pitchFamily="34" charset="0"/>
            </a:endParaRPr>
          </a:p>
          <a:p>
            <a:pPr marL="0" indent="0" algn="ctr">
              <a:buNone/>
            </a:pPr>
            <a:endParaRPr lang="en-US" sz="4000" dirty="0">
              <a:solidFill>
                <a:schemeClr val="accent1"/>
              </a:solidFill>
              <a:latin typeface="Passion One" panose="02000506080000020004"/>
            </a:endParaRPr>
          </a:p>
          <a:p>
            <a:pPr marL="0" indent="0" algn="ctr">
              <a:buNone/>
            </a:pPr>
            <a:endParaRPr lang="en-US" sz="3100" dirty="0">
              <a:solidFill>
                <a:schemeClr val="accent1"/>
              </a:solidFill>
              <a:latin typeface="Passion One" panose="02000506080000020004"/>
            </a:endParaRPr>
          </a:p>
        </p:txBody>
      </p:sp>
      <p:pic>
        <p:nvPicPr>
          <p:cNvPr id="8" name="Picture 7" descr="A group of people posing for a photo&#10;&#10;Description automatically generated with medium confidence">
            <a:extLst>
              <a:ext uri="{FF2B5EF4-FFF2-40B4-BE49-F238E27FC236}">
                <a16:creationId xmlns:a16="http://schemas.microsoft.com/office/drawing/2014/main" id="{D21992C5-4D40-4395-2B5A-57067511E0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1312" y="1389588"/>
            <a:ext cx="5009650" cy="3341397"/>
          </a:xfrm>
          <a:prstGeom prst="rect">
            <a:avLst/>
          </a:prstGeom>
        </p:spPr>
      </p:pic>
    </p:spTree>
    <p:extLst>
      <p:ext uri="{BB962C8B-B14F-4D97-AF65-F5344CB8AC3E}">
        <p14:creationId xmlns:p14="http://schemas.microsoft.com/office/powerpoint/2010/main" val="296426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0E425-8FD7-3F0E-EEAB-975CD2AA909F}"/>
              </a:ext>
            </a:extLst>
          </p:cNvPr>
          <p:cNvSpPr>
            <a:spLocks noGrp="1"/>
          </p:cNvSpPr>
          <p:nvPr>
            <p:ph type="title" idx="4294967295"/>
          </p:nvPr>
        </p:nvSpPr>
        <p:spPr>
          <a:xfrm>
            <a:off x="894668" y="365125"/>
            <a:ext cx="10515600" cy="1325563"/>
          </a:xfrm>
        </p:spPr>
        <p:txBody>
          <a:bodyPr/>
          <a:lstStyle/>
          <a:p>
            <a:r>
              <a:rPr lang="en-US">
                <a:effectLst/>
              </a:rPr>
              <a:t>WOW Counselors &amp; Training</a:t>
            </a:r>
            <a:endParaRPr lang="en-US"/>
          </a:p>
        </p:txBody>
      </p:sp>
      <p:pic>
        <p:nvPicPr>
          <p:cNvPr id="17" name="Picture 16">
            <a:extLst>
              <a:ext uri="{FF2B5EF4-FFF2-40B4-BE49-F238E27FC236}">
                <a16:creationId xmlns:a16="http://schemas.microsoft.com/office/drawing/2014/main" id="{4F24F3BC-8C78-1836-8FD0-00B3A88BB957}"/>
              </a:ext>
            </a:extLst>
          </p:cNvPr>
          <p:cNvPicPr>
            <a:picLocks noChangeAspect="1"/>
          </p:cNvPicPr>
          <p:nvPr/>
        </p:nvPicPr>
        <p:blipFill>
          <a:blip r:embed="rId3"/>
          <a:stretch>
            <a:fillRect/>
          </a:stretch>
        </p:blipFill>
        <p:spPr>
          <a:xfrm>
            <a:off x="9442109" y="472901"/>
            <a:ext cx="2046423" cy="947672"/>
          </a:xfrm>
          <a:prstGeom prst="rect">
            <a:avLst/>
          </a:prstGeom>
        </p:spPr>
      </p:pic>
      <p:sp>
        <p:nvSpPr>
          <p:cNvPr id="31" name="TextBox 30">
            <a:extLst>
              <a:ext uri="{FF2B5EF4-FFF2-40B4-BE49-F238E27FC236}">
                <a16:creationId xmlns:a16="http://schemas.microsoft.com/office/drawing/2014/main" id="{207CC60A-5BB0-82A8-268A-81E1138A05D4}"/>
              </a:ext>
            </a:extLst>
          </p:cNvPr>
          <p:cNvSpPr txBox="1"/>
          <p:nvPr/>
        </p:nvSpPr>
        <p:spPr>
          <a:xfrm>
            <a:off x="743459" y="1866602"/>
            <a:ext cx="5794367" cy="424731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Counselor Qualifications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MSW or Master’s in Counseling </a:t>
            </a:r>
            <a:br>
              <a:rPr kumimoji="0" lang="en-US" sz="18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br>
            <a:r>
              <a:rPr kumimoji="0" lang="en-US" sz="18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(License Preferred)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Group Counseling 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Youth Engagement Experience</a:t>
            </a:r>
          </a:p>
          <a:p>
            <a:pPr marL="285750" indent="-285750">
              <a:buFont typeface="Arial" panose="020B0604020202020204" pitchFamily="34" charset="0"/>
              <a:buChar char="•"/>
              <a:defRPr/>
            </a:pPr>
            <a:r>
              <a:rPr kumimoji="0" lang="en-US" sz="1800" b="0" i="0" u="none" strike="noStrike" kern="1200" cap="none" spc="0" normalizeH="0" baseline="0" noProof="0" dirty="0">
                <a:ln>
                  <a:noFill/>
                </a:ln>
                <a:solidFill>
                  <a:srgbClr val="000000"/>
                </a:solidFill>
                <a:effectLst/>
                <a:uLnTx/>
                <a:uFillTx/>
                <a:latin typeface="Raleway"/>
              </a:rPr>
              <a:t>Openness to Self-Examination &amp; Modeling WOW Skills &amp; </a:t>
            </a:r>
            <a:r>
              <a:rPr lang="en-US" dirty="0">
                <a:solidFill>
                  <a:srgbClr val="000000"/>
                </a:solidFill>
                <a:latin typeface="Raleway"/>
              </a:rPr>
              <a:t>Values - "The Parallel Process"</a:t>
            </a:r>
            <a:endParaRPr lang="en-US" sz="1800" b="0" i="0" u="none" strike="noStrike" kern="1200" cap="none" spc="0" normalizeH="0" baseline="0" noProof="0" dirty="0">
              <a:ln>
                <a:noFill/>
              </a:ln>
              <a:solidFill>
                <a:srgbClr val="000000"/>
              </a:solidFill>
              <a:effectLst/>
              <a:uLnTx/>
              <a:uFillTx/>
              <a:latin typeface="Raleway" panose="020B05030301010600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Training &amp; Coaching through the WOW Training Academy (WTA)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Theoretical &amp; Clinical Foundations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Curriculum Training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Technical Skills Training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Raleway" panose="020B0503030101060003" pitchFamily="34" charset="0"/>
                <a:ea typeface="+mn-ea"/>
                <a:cs typeface="+mn-cs"/>
              </a:rPr>
              <a:t>Site-Based Coaching &amp; Conceptual Feedback</a:t>
            </a:r>
          </a:p>
          <a:p>
            <a:pPr>
              <a:defRPr/>
            </a:pPr>
            <a:endParaRPr lang="en-US" dirty="0">
              <a:solidFill>
                <a:srgbClr val="000000"/>
              </a:solidFill>
              <a:latin typeface="Raleway" panose="020B0503030101060003" pitchFamily="34" charset="0"/>
            </a:endParaRPr>
          </a:p>
        </p:txBody>
      </p:sp>
      <p:pic>
        <p:nvPicPr>
          <p:cNvPr id="5" name="Picture 4">
            <a:extLst>
              <a:ext uri="{FF2B5EF4-FFF2-40B4-BE49-F238E27FC236}">
                <a16:creationId xmlns:a16="http://schemas.microsoft.com/office/drawing/2014/main" id="{4A6A87DA-3670-A563-287F-7698CF858E07}"/>
              </a:ext>
            </a:extLst>
          </p:cNvPr>
          <p:cNvPicPr>
            <a:picLocks noChangeAspect="1"/>
          </p:cNvPicPr>
          <p:nvPr/>
        </p:nvPicPr>
        <p:blipFill>
          <a:blip r:embed="rId4"/>
          <a:srcRect l="6163"/>
          <a:stretch/>
        </p:blipFill>
        <p:spPr>
          <a:xfrm>
            <a:off x="6537826" y="2008401"/>
            <a:ext cx="5189244" cy="3686721"/>
          </a:xfrm>
          <a:custGeom>
            <a:avLst/>
            <a:gdLst>
              <a:gd name="connsiteX0" fmla="*/ 0 w 4449720"/>
              <a:gd name="connsiteY0" fmla="*/ 0 h 3161323"/>
              <a:gd name="connsiteX1" fmla="*/ 4449720 w 4449720"/>
              <a:gd name="connsiteY1" fmla="*/ 0 h 3161323"/>
              <a:gd name="connsiteX2" fmla="*/ 4449720 w 4449720"/>
              <a:gd name="connsiteY2" fmla="*/ 3161323 h 3161323"/>
              <a:gd name="connsiteX3" fmla="*/ 353717 w 4449720"/>
              <a:gd name="connsiteY3" fmla="*/ 3161323 h 3161323"/>
              <a:gd name="connsiteX4" fmla="*/ 352806 w 4449720"/>
              <a:gd name="connsiteY4" fmla="*/ 3154774 h 3161323"/>
              <a:gd name="connsiteX5" fmla="*/ 345963 w 4449720"/>
              <a:gd name="connsiteY5" fmla="*/ 3130129 h 3161323"/>
              <a:gd name="connsiteX6" fmla="*/ 326084 w 4449720"/>
              <a:gd name="connsiteY6" fmla="*/ 3090373 h 3161323"/>
              <a:gd name="connsiteX7" fmla="*/ 296267 w 4449720"/>
              <a:gd name="connsiteY7" fmla="*/ 3070495 h 3161323"/>
              <a:gd name="connsiteX8" fmla="*/ 256510 w 4449720"/>
              <a:gd name="connsiteY8" fmla="*/ 2851834 h 3161323"/>
              <a:gd name="connsiteX9" fmla="*/ 276389 w 4449720"/>
              <a:gd name="connsiteY9" fmla="*/ 2762382 h 3161323"/>
              <a:gd name="connsiteX10" fmla="*/ 286328 w 4449720"/>
              <a:gd name="connsiteY10" fmla="*/ 2573538 h 3161323"/>
              <a:gd name="connsiteX11" fmla="*/ 276389 w 4449720"/>
              <a:gd name="connsiteY11" fmla="*/ 2513903 h 3161323"/>
              <a:gd name="connsiteX12" fmla="*/ 266450 w 4449720"/>
              <a:gd name="connsiteY12" fmla="*/ 2474147 h 3161323"/>
              <a:gd name="connsiteX13" fmla="*/ 246571 w 4449720"/>
              <a:gd name="connsiteY13" fmla="*/ 2334999 h 3161323"/>
              <a:gd name="connsiteX14" fmla="*/ 226693 w 4449720"/>
              <a:gd name="connsiteY14" fmla="*/ 2295243 h 3161323"/>
              <a:gd name="connsiteX15" fmla="*/ 216754 w 4449720"/>
              <a:gd name="connsiteY15" fmla="*/ 2245547 h 3161323"/>
              <a:gd name="connsiteX16" fmla="*/ 196876 w 4449720"/>
              <a:gd name="connsiteY16" fmla="*/ 2146156 h 3161323"/>
              <a:gd name="connsiteX17" fmla="*/ 167058 w 4449720"/>
              <a:gd name="connsiteY17" fmla="*/ 2096460 h 3161323"/>
              <a:gd name="connsiteX18" fmla="*/ 147180 w 4449720"/>
              <a:gd name="connsiteY18" fmla="*/ 1937434 h 3161323"/>
              <a:gd name="connsiteX19" fmla="*/ 157119 w 4449720"/>
              <a:gd name="connsiteY19" fmla="*/ 1887738 h 3161323"/>
              <a:gd name="connsiteX20" fmla="*/ 167058 w 4449720"/>
              <a:gd name="connsiteY20" fmla="*/ 1847982 h 3161323"/>
              <a:gd name="connsiteX21" fmla="*/ 186937 w 4449720"/>
              <a:gd name="connsiteY21" fmla="*/ 1698895 h 3161323"/>
              <a:gd name="connsiteX22" fmla="*/ 167058 w 4449720"/>
              <a:gd name="connsiteY22" fmla="*/ 1609443 h 3161323"/>
              <a:gd name="connsiteX23" fmla="*/ 147180 w 4449720"/>
              <a:gd name="connsiteY23" fmla="*/ 1569686 h 3161323"/>
              <a:gd name="connsiteX24" fmla="*/ 147180 w 4449720"/>
              <a:gd name="connsiteY24" fmla="*/ 983277 h 3161323"/>
              <a:gd name="connsiteX25" fmla="*/ 87545 w 4449720"/>
              <a:gd name="connsiteY25" fmla="*/ 854069 h 3161323"/>
              <a:gd name="connsiteX26" fmla="*/ 67667 w 4449720"/>
              <a:gd name="connsiteY26" fmla="*/ 824251 h 3161323"/>
              <a:gd name="connsiteX27" fmla="*/ 67667 w 4449720"/>
              <a:gd name="connsiteY27" fmla="*/ 476382 h 3161323"/>
              <a:gd name="connsiteX28" fmla="*/ 107424 w 4449720"/>
              <a:gd name="connsiteY28" fmla="*/ 327295 h 3161323"/>
              <a:gd name="connsiteX29" fmla="*/ 97484 w 4449720"/>
              <a:gd name="connsiteY29" fmla="*/ 287538 h 3161323"/>
              <a:gd name="connsiteX30" fmla="*/ 57728 w 4449720"/>
              <a:gd name="connsiteY30" fmla="*/ 227903 h 3161323"/>
              <a:gd name="connsiteX31" fmla="*/ 37850 w 4449720"/>
              <a:gd name="connsiteY31" fmla="*/ 178208 h 3161323"/>
              <a:gd name="connsiteX32" fmla="*/ 15152 w 4449720"/>
              <a:gd name="connsiteY32" fmla="*/ 84513 h 316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449720" h="3161323">
                <a:moveTo>
                  <a:pt x="0" y="0"/>
                </a:moveTo>
                <a:lnTo>
                  <a:pt x="4449720" y="0"/>
                </a:lnTo>
                <a:lnTo>
                  <a:pt x="4449720" y="3161323"/>
                </a:lnTo>
                <a:lnTo>
                  <a:pt x="353717" y="3161323"/>
                </a:lnTo>
                <a:lnTo>
                  <a:pt x="352806" y="3154774"/>
                </a:lnTo>
                <a:cubicBezTo>
                  <a:pt x="351286" y="3147514"/>
                  <a:pt x="349098" y="3139533"/>
                  <a:pt x="345963" y="3130129"/>
                </a:cubicBezTo>
                <a:cubicBezTo>
                  <a:pt x="341278" y="3116073"/>
                  <a:pt x="332710" y="3103625"/>
                  <a:pt x="326084" y="3090373"/>
                </a:cubicBezTo>
                <a:cubicBezTo>
                  <a:pt x="316145" y="3083747"/>
                  <a:pt x="303914" y="3079672"/>
                  <a:pt x="296267" y="3070495"/>
                </a:cubicBezTo>
                <a:cubicBezTo>
                  <a:pt x="254347" y="3020190"/>
                  <a:pt x="258622" y="2870843"/>
                  <a:pt x="256510" y="2851834"/>
                </a:cubicBezTo>
                <a:cubicBezTo>
                  <a:pt x="261620" y="2831396"/>
                  <a:pt x="274811" y="2781314"/>
                  <a:pt x="276389" y="2762382"/>
                </a:cubicBezTo>
                <a:cubicBezTo>
                  <a:pt x="281624" y="2699565"/>
                  <a:pt x="283015" y="2636486"/>
                  <a:pt x="286328" y="2573538"/>
                </a:cubicBezTo>
                <a:cubicBezTo>
                  <a:pt x="283015" y="2553660"/>
                  <a:pt x="280341" y="2533664"/>
                  <a:pt x="276389" y="2513903"/>
                </a:cubicBezTo>
                <a:cubicBezTo>
                  <a:pt x="273710" y="2500508"/>
                  <a:pt x="268527" y="2487648"/>
                  <a:pt x="266450" y="2474147"/>
                </a:cubicBezTo>
                <a:cubicBezTo>
                  <a:pt x="234967" y="2269518"/>
                  <a:pt x="273474" y="2469515"/>
                  <a:pt x="246571" y="2334999"/>
                </a:cubicBezTo>
                <a:cubicBezTo>
                  <a:pt x="239945" y="2321747"/>
                  <a:pt x="231378" y="2309299"/>
                  <a:pt x="226693" y="2295243"/>
                </a:cubicBezTo>
                <a:cubicBezTo>
                  <a:pt x="221351" y="2279217"/>
                  <a:pt x="219776" y="2262168"/>
                  <a:pt x="216754" y="2245547"/>
                </a:cubicBezTo>
                <a:cubicBezTo>
                  <a:pt x="200508" y="2156193"/>
                  <a:pt x="214456" y="2216474"/>
                  <a:pt x="196876" y="2146156"/>
                </a:cubicBezTo>
                <a:cubicBezTo>
                  <a:pt x="186937" y="2129591"/>
                  <a:pt x="174904" y="2114113"/>
                  <a:pt x="167058" y="2096460"/>
                </a:cubicBezTo>
                <a:cubicBezTo>
                  <a:pt x="150964" y="2060249"/>
                  <a:pt x="147971" y="1946929"/>
                  <a:pt x="147180" y="1937434"/>
                </a:cubicBezTo>
                <a:cubicBezTo>
                  <a:pt x="150493" y="1920869"/>
                  <a:pt x="153454" y="1904229"/>
                  <a:pt x="157119" y="1887738"/>
                </a:cubicBezTo>
                <a:cubicBezTo>
                  <a:pt x="160082" y="1874403"/>
                  <a:pt x="164379" y="1861377"/>
                  <a:pt x="167058" y="1847982"/>
                </a:cubicBezTo>
                <a:cubicBezTo>
                  <a:pt x="178210" y="1792220"/>
                  <a:pt x="180307" y="1758556"/>
                  <a:pt x="186937" y="1698895"/>
                </a:cubicBezTo>
                <a:cubicBezTo>
                  <a:pt x="184239" y="1685406"/>
                  <a:pt x="173072" y="1625481"/>
                  <a:pt x="167058" y="1609443"/>
                </a:cubicBezTo>
                <a:cubicBezTo>
                  <a:pt x="161856" y="1595570"/>
                  <a:pt x="148104" y="1584474"/>
                  <a:pt x="147180" y="1569686"/>
                </a:cubicBezTo>
                <a:cubicBezTo>
                  <a:pt x="126110" y="1232562"/>
                  <a:pt x="130957" y="1226619"/>
                  <a:pt x="147180" y="983277"/>
                </a:cubicBezTo>
                <a:cubicBezTo>
                  <a:pt x="123481" y="924028"/>
                  <a:pt x="123349" y="919709"/>
                  <a:pt x="87545" y="854069"/>
                </a:cubicBezTo>
                <a:cubicBezTo>
                  <a:pt x="81825" y="843582"/>
                  <a:pt x="69530" y="836050"/>
                  <a:pt x="67667" y="824251"/>
                </a:cubicBezTo>
                <a:cubicBezTo>
                  <a:pt x="48503" y="702878"/>
                  <a:pt x="61218" y="598910"/>
                  <a:pt x="67667" y="476382"/>
                </a:cubicBezTo>
                <a:cubicBezTo>
                  <a:pt x="73671" y="455367"/>
                  <a:pt x="105911" y="345449"/>
                  <a:pt x="107424" y="327295"/>
                </a:cubicBezTo>
                <a:cubicBezTo>
                  <a:pt x="108558" y="313682"/>
                  <a:pt x="100797" y="300790"/>
                  <a:pt x="97484" y="287538"/>
                </a:cubicBezTo>
                <a:cubicBezTo>
                  <a:pt x="97484" y="287538"/>
                  <a:pt x="69168" y="248877"/>
                  <a:pt x="57728" y="227903"/>
                </a:cubicBezTo>
                <a:cubicBezTo>
                  <a:pt x="49185" y="212240"/>
                  <a:pt x="43097" y="195260"/>
                  <a:pt x="37850" y="178208"/>
                </a:cubicBezTo>
                <a:cubicBezTo>
                  <a:pt x="28228" y="146937"/>
                  <a:pt x="21220" y="115846"/>
                  <a:pt x="15152" y="84513"/>
                </a:cubicBezTo>
                <a:close/>
              </a:path>
            </a:pathLst>
          </a:custGeom>
        </p:spPr>
      </p:pic>
    </p:spTree>
    <p:extLst>
      <p:ext uri="{BB962C8B-B14F-4D97-AF65-F5344CB8AC3E}">
        <p14:creationId xmlns:p14="http://schemas.microsoft.com/office/powerpoint/2010/main" val="2276179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2E71B-BB14-48F7-A0B8-A5C7FC4FD51C}"/>
              </a:ext>
            </a:extLst>
          </p:cNvPr>
          <p:cNvSpPr>
            <a:spLocks noGrp="1"/>
          </p:cNvSpPr>
          <p:nvPr>
            <p:ph type="title"/>
          </p:nvPr>
        </p:nvSpPr>
        <p:spPr>
          <a:xfrm>
            <a:off x="1130270" y="953324"/>
            <a:ext cx="9603275" cy="1049235"/>
          </a:xfrm>
        </p:spPr>
        <p:txBody>
          <a:bodyPr>
            <a:normAutofit/>
          </a:bodyPr>
          <a:lstStyle/>
          <a:p>
            <a:r>
              <a:rPr lang="en-US"/>
              <a:t>Program Components</a:t>
            </a:r>
          </a:p>
        </p:txBody>
      </p:sp>
      <p:graphicFrame>
        <p:nvGraphicFramePr>
          <p:cNvPr id="5" name="Content Placeholder 2">
            <a:extLst>
              <a:ext uri="{FF2B5EF4-FFF2-40B4-BE49-F238E27FC236}">
                <a16:creationId xmlns:a16="http://schemas.microsoft.com/office/drawing/2014/main" id="{36B4680A-A852-4F42-9AF1-44F1355A0FFA}"/>
              </a:ext>
            </a:extLst>
          </p:cNvPr>
          <p:cNvGraphicFramePr>
            <a:graphicFrameLocks noGrp="1"/>
          </p:cNvGraphicFramePr>
          <p:nvPr>
            <p:ph idx="1"/>
          </p:nvPr>
        </p:nvGraphicFramePr>
        <p:xfrm>
          <a:off x="-59303" y="2291643"/>
          <a:ext cx="9527316" cy="3670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18C9ECB2-EE70-4547-AD5F-74A5428853ED}"/>
              </a:ext>
            </a:extLst>
          </p:cNvPr>
          <p:cNvSpPr txBox="1"/>
          <p:nvPr/>
        </p:nvSpPr>
        <p:spPr>
          <a:xfrm>
            <a:off x="0" y="6488668"/>
            <a:ext cx="6102848" cy="369332"/>
          </a:xfrm>
          <a:prstGeom prst="rect">
            <a:avLst/>
          </a:prstGeom>
          <a:noFill/>
        </p:spPr>
        <p:txBody>
          <a:bodyPr wrap="square">
            <a:spAutoFit/>
          </a:bodyPr>
          <a:lstStyle/>
          <a:p>
            <a:r>
              <a:rPr lang="en-US"/>
              <a:t>16	</a:t>
            </a:r>
          </a:p>
        </p:txBody>
      </p:sp>
      <p:sp>
        <p:nvSpPr>
          <p:cNvPr id="3" name="Slide Number Placeholder 2">
            <a:extLst>
              <a:ext uri="{FF2B5EF4-FFF2-40B4-BE49-F238E27FC236}">
                <a16:creationId xmlns:a16="http://schemas.microsoft.com/office/drawing/2014/main" id="{15CEF880-4A9A-4618-B423-7F4D9DB62B8F}"/>
              </a:ext>
            </a:extLst>
          </p:cNvPr>
          <p:cNvSpPr>
            <a:spLocks noGrp="1"/>
          </p:cNvSpPr>
          <p:nvPr>
            <p:ph type="sldNum" sz="quarter" idx="12"/>
          </p:nvPr>
        </p:nvSpPr>
        <p:spPr/>
        <p:txBody>
          <a:bodyPr/>
          <a:lstStyle/>
          <a:p>
            <a:fld id="{A9E3D552-10A9-4EFE-A11D-2D47BC6DB068}" type="slidenum">
              <a:rPr lang="en-US" smtClean="0"/>
              <a:t>14</a:t>
            </a:fld>
            <a:endParaRPr lang="en-US"/>
          </a:p>
        </p:txBody>
      </p:sp>
      <p:pic>
        <p:nvPicPr>
          <p:cNvPr id="6" name="Picture 5">
            <a:extLst>
              <a:ext uri="{FF2B5EF4-FFF2-40B4-BE49-F238E27FC236}">
                <a16:creationId xmlns:a16="http://schemas.microsoft.com/office/drawing/2014/main" id="{BBB86B6F-2666-4628-B850-C36061D2984B}"/>
              </a:ext>
            </a:extLst>
          </p:cNvPr>
          <p:cNvPicPr>
            <a:picLocks noChangeAspect="1"/>
          </p:cNvPicPr>
          <p:nvPr/>
        </p:nvPicPr>
        <p:blipFill>
          <a:blip r:embed="rId8"/>
          <a:stretch>
            <a:fillRect/>
          </a:stretch>
        </p:blipFill>
        <p:spPr>
          <a:xfrm>
            <a:off x="9880650" y="411520"/>
            <a:ext cx="1955750" cy="853994"/>
          </a:xfrm>
          <a:prstGeom prst="rect">
            <a:avLst/>
          </a:prstGeom>
        </p:spPr>
      </p:pic>
      <p:pic>
        <p:nvPicPr>
          <p:cNvPr id="8" name="Picture 7">
            <a:extLst>
              <a:ext uri="{FF2B5EF4-FFF2-40B4-BE49-F238E27FC236}">
                <a16:creationId xmlns:a16="http://schemas.microsoft.com/office/drawing/2014/main" id="{123FBA64-AF14-48D5-B808-681EC9C9A265}"/>
              </a:ext>
            </a:extLst>
          </p:cNvPr>
          <p:cNvPicPr>
            <a:picLocks noChangeAspect="1"/>
          </p:cNvPicPr>
          <p:nvPr/>
        </p:nvPicPr>
        <p:blipFill>
          <a:blip r:embed="rId9"/>
          <a:stretch>
            <a:fillRect/>
          </a:stretch>
        </p:blipFill>
        <p:spPr>
          <a:xfrm>
            <a:off x="9550239" y="5527187"/>
            <a:ext cx="2566638" cy="1146147"/>
          </a:xfrm>
          <a:prstGeom prst="rect">
            <a:avLst/>
          </a:prstGeom>
        </p:spPr>
      </p:pic>
      <p:pic>
        <p:nvPicPr>
          <p:cNvPr id="30" name="Picture 29" descr="A purple and white diagram&#10;&#10;Description automatically generated">
            <a:extLst>
              <a:ext uri="{FF2B5EF4-FFF2-40B4-BE49-F238E27FC236}">
                <a16:creationId xmlns:a16="http://schemas.microsoft.com/office/drawing/2014/main" id="{3039CB5E-2810-2A2F-B595-79D65C0811B4}"/>
              </a:ext>
            </a:extLst>
          </p:cNvPr>
          <p:cNvPicPr>
            <a:picLocks noChangeAspect="1"/>
          </p:cNvPicPr>
          <p:nvPr/>
        </p:nvPicPr>
        <p:blipFill>
          <a:blip r:embed="rId10"/>
          <a:stretch>
            <a:fillRect/>
          </a:stretch>
        </p:blipFill>
        <p:spPr>
          <a:xfrm>
            <a:off x="0" y="0"/>
            <a:ext cx="12192000" cy="6858000"/>
          </a:xfrm>
          <a:prstGeom prst="rect">
            <a:avLst/>
          </a:prstGeom>
        </p:spPr>
      </p:pic>
    </p:spTree>
    <p:extLst>
      <p:ext uri="{BB962C8B-B14F-4D97-AF65-F5344CB8AC3E}">
        <p14:creationId xmlns:p14="http://schemas.microsoft.com/office/powerpoint/2010/main" val="55397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0E425-8FD7-3F0E-EEAB-975CD2AA909F}"/>
              </a:ext>
            </a:extLst>
          </p:cNvPr>
          <p:cNvSpPr>
            <a:spLocks noGrp="1"/>
          </p:cNvSpPr>
          <p:nvPr>
            <p:ph type="title" idx="4294967295"/>
          </p:nvPr>
        </p:nvSpPr>
        <p:spPr>
          <a:xfrm>
            <a:off x="894668" y="365125"/>
            <a:ext cx="10515600" cy="1325563"/>
          </a:xfrm>
        </p:spPr>
        <p:txBody>
          <a:bodyPr/>
          <a:lstStyle/>
          <a:p>
            <a:r>
              <a:rPr lang="en-US">
                <a:effectLst/>
              </a:rPr>
              <a:t>WOW External Research</a:t>
            </a:r>
            <a:endParaRPr lang="en-US"/>
          </a:p>
        </p:txBody>
      </p:sp>
      <p:sp>
        <p:nvSpPr>
          <p:cNvPr id="3" name="Content Placeholder 2">
            <a:extLst>
              <a:ext uri="{FF2B5EF4-FFF2-40B4-BE49-F238E27FC236}">
                <a16:creationId xmlns:a16="http://schemas.microsoft.com/office/drawing/2014/main" id="{1050F4D6-3952-BFDC-02E0-6D35A81A19FF}"/>
              </a:ext>
            </a:extLst>
          </p:cNvPr>
          <p:cNvSpPr>
            <a:spLocks noGrp="1"/>
          </p:cNvSpPr>
          <p:nvPr>
            <p:ph idx="4294967295"/>
          </p:nvPr>
        </p:nvSpPr>
        <p:spPr>
          <a:xfrm>
            <a:off x="894668" y="1735126"/>
            <a:ext cx="10515600" cy="646113"/>
          </a:xfrm>
        </p:spPr>
        <p:txBody>
          <a:bodyPr>
            <a:normAutofit/>
          </a:bodyPr>
          <a:lstStyle/>
          <a:p>
            <a:pPr marL="0" indent="0">
              <a:buNone/>
            </a:pPr>
            <a:r>
              <a:rPr lang="en-US" sz="1800">
                <a:solidFill>
                  <a:schemeClr val="tx1"/>
                </a:solidFill>
                <a:effectLst/>
              </a:rPr>
              <a:t>WOW decreases girls’ PTSD, depression, and anxiety</a:t>
            </a:r>
          </a:p>
          <a:p>
            <a:endParaRPr lang="en-US" sz="2000"/>
          </a:p>
        </p:txBody>
      </p:sp>
      <p:sp>
        <p:nvSpPr>
          <p:cNvPr id="4" name="TextBox 3">
            <a:extLst>
              <a:ext uri="{FF2B5EF4-FFF2-40B4-BE49-F238E27FC236}">
                <a16:creationId xmlns:a16="http://schemas.microsoft.com/office/drawing/2014/main" id="{DA02BC47-42D1-9ED7-412A-2FEECE34A3F2}"/>
              </a:ext>
            </a:extLst>
          </p:cNvPr>
          <p:cNvSpPr txBox="1"/>
          <p:nvPr/>
        </p:nvSpPr>
        <p:spPr>
          <a:xfrm>
            <a:off x="862013" y="6252035"/>
            <a:ext cx="628935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7E6E6">
                    <a:lumMod val="90000"/>
                  </a:srgbClr>
                </a:solidFill>
                <a:effectLst/>
                <a:uLnTx/>
                <a:uFillTx/>
                <a:latin typeface="Arial" panose="020B0604020202020204" pitchFamily="34" charset="0"/>
                <a:ea typeface="+mn-ea"/>
                <a:cs typeface="Arial" panose="020B0604020202020204" pitchFamily="34" charset="0"/>
              </a:rPr>
              <a:t>Monica P. Bhatt et al. ,Randomized evaluation of a school‐based, trauma‐informed group intervention for young women in </a:t>
            </a:r>
            <a:r>
              <a:rPr kumimoji="0" lang="en-US" sz="1100" b="0" i="0" u="none" strike="noStrike" kern="1200" cap="none" spc="0" normalizeH="0" baseline="0" noProof="0" err="1">
                <a:ln>
                  <a:noFill/>
                </a:ln>
                <a:solidFill>
                  <a:srgbClr val="E7E6E6">
                    <a:lumMod val="90000"/>
                  </a:srgbClr>
                </a:solidFill>
                <a:effectLst/>
                <a:uLnTx/>
                <a:uFillTx/>
                <a:latin typeface="Arial" panose="020B0604020202020204" pitchFamily="34" charset="0"/>
                <a:ea typeface="+mn-ea"/>
                <a:cs typeface="Arial" panose="020B0604020202020204" pitchFamily="34" charset="0"/>
              </a:rPr>
              <a:t>Chicago.Sci</a:t>
            </a:r>
            <a:r>
              <a:rPr kumimoji="0" lang="en-US" sz="1100" b="0" i="0" u="none" strike="noStrike" kern="1200" cap="none" spc="0" normalizeH="0" baseline="0" noProof="0">
                <a:ln>
                  <a:noFill/>
                </a:ln>
                <a:solidFill>
                  <a:srgbClr val="E7E6E6">
                    <a:lumMod val="90000"/>
                  </a:srgbClr>
                </a:solidFill>
                <a:effectLst/>
                <a:uLnTx/>
                <a:uFillTx/>
                <a:latin typeface="Arial" panose="020B0604020202020204" pitchFamily="34" charset="0"/>
                <a:ea typeface="+mn-ea"/>
                <a:cs typeface="Arial" panose="020B0604020202020204" pitchFamily="34" charset="0"/>
              </a:rPr>
              <a:t> Adv.9,eabq2077(2023).DOI:10.1126/sciadv.abq2077</a:t>
            </a:r>
          </a:p>
        </p:txBody>
      </p:sp>
      <p:sp>
        <p:nvSpPr>
          <p:cNvPr id="5" name="TextBox 4">
            <a:extLst>
              <a:ext uri="{FF2B5EF4-FFF2-40B4-BE49-F238E27FC236}">
                <a16:creationId xmlns:a16="http://schemas.microsoft.com/office/drawing/2014/main" id="{91839C7C-4D20-08C7-3A94-A9772D6EF521}"/>
              </a:ext>
            </a:extLst>
          </p:cNvPr>
          <p:cNvSpPr txBox="1"/>
          <p:nvPr/>
        </p:nvSpPr>
        <p:spPr>
          <a:xfrm>
            <a:off x="1570433" y="4001294"/>
            <a:ext cx="192587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PTSD Severity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Scores</a:t>
            </a:r>
          </a:p>
        </p:txBody>
      </p:sp>
      <p:sp>
        <p:nvSpPr>
          <p:cNvPr id="6" name="TextBox 5">
            <a:extLst>
              <a:ext uri="{FF2B5EF4-FFF2-40B4-BE49-F238E27FC236}">
                <a16:creationId xmlns:a16="http://schemas.microsoft.com/office/drawing/2014/main" id="{7BD52691-EED7-8C5D-9F07-C7F81E442743}"/>
              </a:ext>
            </a:extLst>
          </p:cNvPr>
          <p:cNvSpPr txBox="1"/>
          <p:nvPr/>
        </p:nvSpPr>
        <p:spPr>
          <a:xfrm>
            <a:off x="1456067" y="2976219"/>
            <a:ext cx="215460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92278F"/>
                </a:solidFill>
                <a:effectLst/>
                <a:uLnTx/>
                <a:uFillTx/>
                <a:latin typeface="Arial Black" panose="020B0604020202020204" pitchFamily="34" charset="0"/>
                <a:ea typeface="+mn-ea"/>
                <a:cs typeface="Arial Black" panose="020B0604020202020204" pitchFamily="34" charset="0"/>
              </a:rPr>
              <a:t>22%</a:t>
            </a:r>
          </a:p>
        </p:txBody>
      </p:sp>
      <p:sp>
        <p:nvSpPr>
          <p:cNvPr id="7" name="TextBox 6">
            <a:extLst>
              <a:ext uri="{FF2B5EF4-FFF2-40B4-BE49-F238E27FC236}">
                <a16:creationId xmlns:a16="http://schemas.microsoft.com/office/drawing/2014/main" id="{CE853509-3A99-8A6D-F3C7-9D1D28FCF8E4}"/>
              </a:ext>
            </a:extLst>
          </p:cNvPr>
          <p:cNvSpPr txBox="1"/>
          <p:nvPr/>
        </p:nvSpPr>
        <p:spPr>
          <a:xfrm>
            <a:off x="4397261" y="4001294"/>
            <a:ext cx="1925876"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Moderate Trauma-Related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Distress</a:t>
            </a:r>
          </a:p>
        </p:txBody>
      </p:sp>
      <p:sp>
        <p:nvSpPr>
          <p:cNvPr id="8" name="TextBox 7">
            <a:extLst>
              <a:ext uri="{FF2B5EF4-FFF2-40B4-BE49-F238E27FC236}">
                <a16:creationId xmlns:a16="http://schemas.microsoft.com/office/drawing/2014/main" id="{99953EF0-4507-CB6E-A8CB-D97A0D14CB02}"/>
              </a:ext>
            </a:extLst>
          </p:cNvPr>
          <p:cNvSpPr txBox="1"/>
          <p:nvPr/>
        </p:nvSpPr>
        <p:spPr>
          <a:xfrm>
            <a:off x="4282895" y="2976219"/>
            <a:ext cx="215460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92278F"/>
                </a:solidFill>
                <a:effectLst/>
                <a:uLnTx/>
                <a:uFillTx/>
                <a:latin typeface="Arial Black" panose="020B0604020202020204" pitchFamily="34" charset="0"/>
                <a:ea typeface="+mn-ea"/>
                <a:cs typeface="Arial Black" panose="020B0604020202020204" pitchFamily="34" charset="0"/>
              </a:rPr>
              <a:t>38%</a:t>
            </a:r>
          </a:p>
        </p:txBody>
      </p:sp>
      <p:sp>
        <p:nvSpPr>
          <p:cNvPr id="9" name="TextBox 8">
            <a:extLst>
              <a:ext uri="{FF2B5EF4-FFF2-40B4-BE49-F238E27FC236}">
                <a16:creationId xmlns:a16="http://schemas.microsoft.com/office/drawing/2014/main" id="{93C0C228-DF52-2920-AC14-143B26BA1FA7}"/>
              </a:ext>
            </a:extLst>
          </p:cNvPr>
          <p:cNvSpPr txBox="1"/>
          <p:nvPr/>
        </p:nvSpPr>
        <p:spPr>
          <a:xfrm>
            <a:off x="6884903" y="4001294"/>
            <a:ext cx="163568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Depression</a:t>
            </a:r>
          </a:p>
        </p:txBody>
      </p:sp>
      <p:sp>
        <p:nvSpPr>
          <p:cNvPr id="10" name="TextBox 9">
            <a:extLst>
              <a:ext uri="{FF2B5EF4-FFF2-40B4-BE49-F238E27FC236}">
                <a16:creationId xmlns:a16="http://schemas.microsoft.com/office/drawing/2014/main" id="{5D75DD54-0C47-7FA8-4880-EAE2D97A0C76}"/>
              </a:ext>
            </a:extLst>
          </p:cNvPr>
          <p:cNvSpPr txBox="1"/>
          <p:nvPr/>
        </p:nvSpPr>
        <p:spPr>
          <a:xfrm>
            <a:off x="6884903" y="2976219"/>
            <a:ext cx="215460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92278F"/>
                </a:solidFill>
                <a:effectLst/>
                <a:uLnTx/>
                <a:uFillTx/>
                <a:latin typeface="Arial Black" panose="020B0604020202020204" pitchFamily="34" charset="0"/>
                <a:ea typeface="+mn-ea"/>
                <a:cs typeface="Arial Black" panose="020B0604020202020204" pitchFamily="34" charset="0"/>
              </a:rPr>
              <a:t>14%</a:t>
            </a:r>
          </a:p>
        </p:txBody>
      </p:sp>
      <p:sp>
        <p:nvSpPr>
          <p:cNvPr id="11" name="TextBox 10">
            <a:extLst>
              <a:ext uri="{FF2B5EF4-FFF2-40B4-BE49-F238E27FC236}">
                <a16:creationId xmlns:a16="http://schemas.microsoft.com/office/drawing/2014/main" id="{1D23FC22-BDC9-AAA8-D69B-4680BF3FA9E7}"/>
              </a:ext>
            </a:extLst>
          </p:cNvPr>
          <p:cNvSpPr txBox="1"/>
          <p:nvPr/>
        </p:nvSpPr>
        <p:spPr>
          <a:xfrm>
            <a:off x="9442109" y="4001294"/>
            <a:ext cx="140496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Anxiety</a:t>
            </a:r>
          </a:p>
        </p:txBody>
      </p:sp>
      <p:sp>
        <p:nvSpPr>
          <p:cNvPr id="12" name="TextBox 11">
            <a:extLst>
              <a:ext uri="{FF2B5EF4-FFF2-40B4-BE49-F238E27FC236}">
                <a16:creationId xmlns:a16="http://schemas.microsoft.com/office/drawing/2014/main" id="{53B85BDA-18E0-AA51-5B96-A9487A620D66}"/>
              </a:ext>
            </a:extLst>
          </p:cNvPr>
          <p:cNvSpPr txBox="1"/>
          <p:nvPr/>
        </p:nvSpPr>
        <p:spPr>
          <a:xfrm>
            <a:off x="9327743" y="2976219"/>
            <a:ext cx="215460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92278F"/>
                </a:solidFill>
                <a:latin typeface="Arial Black" panose="020B0604020202020204" pitchFamily="34" charset="0"/>
                <a:cs typeface="Arial Black" panose="020B0604020202020204" pitchFamily="34" charset="0"/>
              </a:rPr>
              <a:t>10</a:t>
            </a:r>
            <a:r>
              <a:rPr kumimoji="0" lang="en-US" sz="4800" b="1" i="0" u="none" strike="noStrike" kern="1200" cap="none" spc="0" normalizeH="0" baseline="0" noProof="0" dirty="0">
                <a:ln>
                  <a:noFill/>
                </a:ln>
                <a:solidFill>
                  <a:srgbClr val="92278F"/>
                </a:solidFill>
                <a:effectLst/>
                <a:uLnTx/>
                <a:uFillTx/>
                <a:latin typeface="Arial Black" panose="020B0604020202020204" pitchFamily="34" charset="0"/>
                <a:ea typeface="+mn-ea"/>
                <a:cs typeface="Arial Black" panose="020B0604020202020204" pitchFamily="34" charset="0"/>
              </a:rPr>
              <a:t>%</a:t>
            </a:r>
          </a:p>
        </p:txBody>
      </p:sp>
      <p:sp>
        <p:nvSpPr>
          <p:cNvPr id="13" name="Down Arrow 12">
            <a:extLst>
              <a:ext uri="{FF2B5EF4-FFF2-40B4-BE49-F238E27FC236}">
                <a16:creationId xmlns:a16="http://schemas.microsoft.com/office/drawing/2014/main" id="{4926A06D-CA40-2E6D-F9DE-4B81B94E67AC}"/>
              </a:ext>
            </a:extLst>
          </p:cNvPr>
          <p:cNvSpPr/>
          <p:nvPr/>
        </p:nvSpPr>
        <p:spPr>
          <a:xfrm>
            <a:off x="1154675" y="3075708"/>
            <a:ext cx="555134" cy="731520"/>
          </a:xfrm>
          <a:prstGeom prst="downArrow">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Down Arrow 13">
            <a:extLst>
              <a:ext uri="{FF2B5EF4-FFF2-40B4-BE49-F238E27FC236}">
                <a16:creationId xmlns:a16="http://schemas.microsoft.com/office/drawing/2014/main" id="{AFD2B732-6353-8C3C-3C60-892BE7B17B25}"/>
              </a:ext>
            </a:extLst>
          </p:cNvPr>
          <p:cNvSpPr/>
          <p:nvPr/>
        </p:nvSpPr>
        <p:spPr>
          <a:xfrm>
            <a:off x="4057169" y="3075696"/>
            <a:ext cx="555134" cy="731520"/>
          </a:xfrm>
          <a:prstGeom prst="downArrow">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Down Arrow 14">
            <a:extLst>
              <a:ext uri="{FF2B5EF4-FFF2-40B4-BE49-F238E27FC236}">
                <a16:creationId xmlns:a16="http://schemas.microsoft.com/office/drawing/2014/main" id="{1E383265-6907-83A0-7167-54C408A8BF58}"/>
              </a:ext>
            </a:extLst>
          </p:cNvPr>
          <p:cNvSpPr/>
          <p:nvPr/>
        </p:nvSpPr>
        <p:spPr>
          <a:xfrm>
            <a:off x="6663229" y="3075696"/>
            <a:ext cx="555134" cy="731520"/>
          </a:xfrm>
          <a:prstGeom prst="downArrow">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Down Arrow 15">
            <a:extLst>
              <a:ext uri="{FF2B5EF4-FFF2-40B4-BE49-F238E27FC236}">
                <a16:creationId xmlns:a16="http://schemas.microsoft.com/office/drawing/2014/main" id="{E8AEED97-AD35-0CE7-F7EF-098015CE5904}"/>
              </a:ext>
            </a:extLst>
          </p:cNvPr>
          <p:cNvSpPr/>
          <p:nvPr/>
        </p:nvSpPr>
        <p:spPr>
          <a:xfrm>
            <a:off x="9261185" y="3075696"/>
            <a:ext cx="555134" cy="731520"/>
          </a:xfrm>
          <a:prstGeom prst="downArrow">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4F24F3BC-8C78-1836-8FD0-00B3A88BB957}"/>
              </a:ext>
            </a:extLst>
          </p:cNvPr>
          <p:cNvPicPr>
            <a:picLocks noChangeAspect="1"/>
          </p:cNvPicPr>
          <p:nvPr/>
        </p:nvPicPr>
        <p:blipFill>
          <a:blip r:embed="rId2"/>
          <a:stretch>
            <a:fillRect/>
          </a:stretch>
        </p:blipFill>
        <p:spPr>
          <a:xfrm>
            <a:off x="9442109" y="472901"/>
            <a:ext cx="2046423" cy="947672"/>
          </a:xfrm>
          <a:prstGeom prst="rect">
            <a:avLst/>
          </a:prstGeom>
        </p:spPr>
      </p:pic>
    </p:spTree>
    <p:extLst>
      <p:ext uri="{BB962C8B-B14F-4D97-AF65-F5344CB8AC3E}">
        <p14:creationId xmlns:p14="http://schemas.microsoft.com/office/powerpoint/2010/main" val="3441766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6713-671E-46B1-9607-0D6B98E643A2}"/>
              </a:ext>
            </a:extLst>
          </p:cNvPr>
          <p:cNvSpPr>
            <a:spLocks noGrp="1"/>
          </p:cNvSpPr>
          <p:nvPr>
            <p:ph type="title"/>
          </p:nvPr>
        </p:nvSpPr>
        <p:spPr/>
        <p:txBody>
          <a:bodyPr/>
          <a:lstStyle/>
          <a:p>
            <a:r>
              <a:rPr lang="en-US"/>
              <a:t>Mattering Matters</a:t>
            </a:r>
          </a:p>
        </p:txBody>
      </p:sp>
      <p:pic>
        <p:nvPicPr>
          <p:cNvPr id="4" name="Picture 3" descr="A group of people looking at each other&#10;&#10;Description automatically generated">
            <a:extLst>
              <a:ext uri="{FF2B5EF4-FFF2-40B4-BE49-F238E27FC236}">
                <a16:creationId xmlns:a16="http://schemas.microsoft.com/office/drawing/2014/main" id="{73AB527D-3544-40D2-8A66-69CCC24A0464}"/>
              </a:ext>
            </a:extLst>
          </p:cNvPr>
          <p:cNvPicPr>
            <a:picLocks noChangeAspect="1"/>
          </p:cNvPicPr>
          <p:nvPr/>
        </p:nvPicPr>
        <p:blipFill>
          <a:blip r:embed="rId3"/>
          <a:stretch>
            <a:fillRect/>
          </a:stretch>
        </p:blipFill>
        <p:spPr>
          <a:xfrm>
            <a:off x="707470" y="1892204"/>
            <a:ext cx="4075009" cy="2699032"/>
          </a:xfrm>
          <a:prstGeom prst="rect">
            <a:avLst/>
          </a:prstGeom>
        </p:spPr>
      </p:pic>
      <p:pic>
        <p:nvPicPr>
          <p:cNvPr id="5" name="Picture 4" descr="A person posing for a photo&#10;&#10;Description automatically generated">
            <a:extLst>
              <a:ext uri="{FF2B5EF4-FFF2-40B4-BE49-F238E27FC236}">
                <a16:creationId xmlns:a16="http://schemas.microsoft.com/office/drawing/2014/main" id="{727713D0-DD32-4B71-9550-0990EB1C5D5F}"/>
              </a:ext>
            </a:extLst>
          </p:cNvPr>
          <p:cNvPicPr>
            <a:picLocks noChangeAspect="1"/>
          </p:cNvPicPr>
          <p:nvPr/>
        </p:nvPicPr>
        <p:blipFill rotWithShape="1">
          <a:blip r:embed="rId4"/>
          <a:srcRect l="24676" t="23050" r="11959" b="6806"/>
          <a:stretch/>
        </p:blipFill>
        <p:spPr>
          <a:xfrm>
            <a:off x="2394335" y="4766448"/>
            <a:ext cx="2438401" cy="1799304"/>
          </a:xfrm>
          <a:prstGeom prst="rect">
            <a:avLst/>
          </a:prstGeom>
        </p:spPr>
      </p:pic>
      <p:pic>
        <p:nvPicPr>
          <p:cNvPr id="7" name="Content Placeholder 6">
            <a:extLst>
              <a:ext uri="{FF2B5EF4-FFF2-40B4-BE49-F238E27FC236}">
                <a16:creationId xmlns:a16="http://schemas.microsoft.com/office/drawing/2014/main" id="{E960BE12-1CAB-46F6-98D6-6907F670A8C1}"/>
              </a:ext>
            </a:extLst>
          </p:cNvPr>
          <p:cNvPicPr>
            <a:picLocks noGrp="1" noChangeAspect="1"/>
          </p:cNvPicPr>
          <p:nvPr>
            <p:ph idx="1"/>
          </p:nvPr>
        </p:nvPicPr>
        <p:blipFill>
          <a:blip r:embed="rId5"/>
          <a:stretch>
            <a:fillRect/>
          </a:stretch>
        </p:blipFill>
        <p:spPr>
          <a:xfrm>
            <a:off x="248000" y="3517250"/>
            <a:ext cx="2554445" cy="2603218"/>
          </a:xfrm>
          <a:prstGeom prst="rect">
            <a:avLst/>
          </a:prstGeom>
        </p:spPr>
      </p:pic>
      <p:pic>
        <p:nvPicPr>
          <p:cNvPr id="8" name="Picture 7">
            <a:extLst>
              <a:ext uri="{FF2B5EF4-FFF2-40B4-BE49-F238E27FC236}">
                <a16:creationId xmlns:a16="http://schemas.microsoft.com/office/drawing/2014/main" id="{22E7E5F2-D173-4F89-998A-F2AC6C689992}"/>
              </a:ext>
            </a:extLst>
          </p:cNvPr>
          <p:cNvPicPr>
            <a:picLocks noChangeAspect="1"/>
          </p:cNvPicPr>
          <p:nvPr/>
        </p:nvPicPr>
        <p:blipFill>
          <a:blip r:embed="rId6"/>
          <a:stretch>
            <a:fillRect/>
          </a:stretch>
        </p:blipFill>
        <p:spPr>
          <a:xfrm>
            <a:off x="4975668" y="4001729"/>
            <a:ext cx="4413887" cy="2560542"/>
          </a:xfrm>
          <a:prstGeom prst="rect">
            <a:avLst/>
          </a:prstGeom>
        </p:spPr>
      </p:pic>
      <p:sp>
        <p:nvSpPr>
          <p:cNvPr id="9" name="Oval 8">
            <a:extLst>
              <a:ext uri="{FF2B5EF4-FFF2-40B4-BE49-F238E27FC236}">
                <a16:creationId xmlns:a16="http://schemas.microsoft.com/office/drawing/2014/main" id="{1389EBEA-E780-4C1A-BFD8-0E803F9E7BE7}"/>
              </a:ext>
            </a:extLst>
          </p:cNvPr>
          <p:cNvSpPr/>
          <p:nvPr/>
        </p:nvSpPr>
        <p:spPr>
          <a:xfrm>
            <a:off x="4760750" y="956463"/>
            <a:ext cx="2438400" cy="2438400"/>
          </a:xfrm>
          <a:prstGeom prst="ellipse">
            <a:avLst/>
          </a:prstGeom>
          <a:solidFill>
            <a:srgbClr val="92278F">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97%</a:t>
            </a:r>
            <a:r>
              <a:rPr lang="en-US" sz="2400" b="1"/>
              <a:t> </a:t>
            </a:r>
          </a:p>
          <a:p>
            <a:pPr algn="ctr"/>
            <a:r>
              <a:rPr lang="en-US" sz="1600" b="1"/>
              <a:t>of WOW students would recommend WOW to a friend</a:t>
            </a:r>
          </a:p>
        </p:txBody>
      </p:sp>
      <p:pic>
        <p:nvPicPr>
          <p:cNvPr id="10" name="Picture 9">
            <a:extLst>
              <a:ext uri="{FF2B5EF4-FFF2-40B4-BE49-F238E27FC236}">
                <a16:creationId xmlns:a16="http://schemas.microsoft.com/office/drawing/2014/main" id="{AAF3CCB7-3161-4AB9-914F-9CB76723AF3C}"/>
              </a:ext>
            </a:extLst>
          </p:cNvPr>
          <p:cNvPicPr>
            <a:picLocks noChangeAspect="1"/>
          </p:cNvPicPr>
          <p:nvPr/>
        </p:nvPicPr>
        <p:blipFill>
          <a:blip r:embed="rId7"/>
          <a:stretch>
            <a:fillRect/>
          </a:stretch>
        </p:blipFill>
        <p:spPr>
          <a:xfrm>
            <a:off x="6978042" y="993287"/>
            <a:ext cx="2523963" cy="2523963"/>
          </a:xfrm>
          <a:prstGeom prst="rect">
            <a:avLst/>
          </a:prstGeom>
        </p:spPr>
      </p:pic>
      <p:pic>
        <p:nvPicPr>
          <p:cNvPr id="11" name="Picture 10">
            <a:extLst>
              <a:ext uri="{FF2B5EF4-FFF2-40B4-BE49-F238E27FC236}">
                <a16:creationId xmlns:a16="http://schemas.microsoft.com/office/drawing/2014/main" id="{ED4D2473-65D2-4A91-A5DC-8CBB219A0AC2}"/>
              </a:ext>
            </a:extLst>
          </p:cNvPr>
          <p:cNvPicPr>
            <a:picLocks noChangeAspect="1"/>
          </p:cNvPicPr>
          <p:nvPr/>
        </p:nvPicPr>
        <p:blipFill>
          <a:blip r:embed="rId8"/>
          <a:stretch>
            <a:fillRect/>
          </a:stretch>
        </p:blipFill>
        <p:spPr>
          <a:xfrm>
            <a:off x="9669995" y="1270000"/>
            <a:ext cx="2274005" cy="3414056"/>
          </a:xfrm>
          <a:prstGeom prst="rect">
            <a:avLst/>
          </a:prstGeom>
        </p:spPr>
      </p:pic>
      <p:pic>
        <p:nvPicPr>
          <p:cNvPr id="13" name="Picture 12">
            <a:extLst>
              <a:ext uri="{FF2B5EF4-FFF2-40B4-BE49-F238E27FC236}">
                <a16:creationId xmlns:a16="http://schemas.microsoft.com/office/drawing/2014/main" id="{894DD27F-5C02-4234-A01A-2D1C659091B5}"/>
              </a:ext>
            </a:extLst>
          </p:cNvPr>
          <p:cNvPicPr>
            <a:picLocks noChangeAspect="1"/>
          </p:cNvPicPr>
          <p:nvPr/>
        </p:nvPicPr>
        <p:blipFill>
          <a:blip r:embed="rId9"/>
          <a:stretch>
            <a:fillRect/>
          </a:stretch>
        </p:blipFill>
        <p:spPr>
          <a:xfrm>
            <a:off x="9484881" y="4982340"/>
            <a:ext cx="2280102" cy="1457070"/>
          </a:xfrm>
          <a:prstGeom prst="rect">
            <a:avLst/>
          </a:prstGeom>
        </p:spPr>
      </p:pic>
      <p:pic>
        <p:nvPicPr>
          <p:cNvPr id="12" name="Picture 11">
            <a:extLst>
              <a:ext uri="{FF2B5EF4-FFF2-40B4-BE49-F238E27FC236}">
                <a16:creationId xmlns:a16="http://schemas.microsoft.com/office/drawing/2014/main" id="{63357F85-07A4-4A85-B766-071F21FB28B5}"/>
              </a:ext>
            </a:extLst>
          </p:cNvPr>
          <p:cNvPicPr>
            <a:picLocks noChangeAspect="1"/>
          </p:cNvPicPr>
          <p:nvPr/>
        </p:nvPicPr>
        <p:blipFill>
          <a:blip r:embed="rId10"/>
          <a:stretch>
            <a:fillRect/>
          </a:stretch>
        </p:blipFill>
        <p:spPr>
          <a:xfrm>
            <a:off x="8558570" y="3156430"/>
            <a:ext cx="2554445" cy="2554445"/>
          </a:xfrm>
          <a:prstGeom prst="rect">
            <a:avLst/>
          </a:prstGeom>
        </p:spPr>
      </p:pic>
      <p:pic>
        <p:nvPicPr>
          <p:cNvPr id="14" name="Picture 13">
            <a:extLst>
              <a:ext uri="{FF2B5EF4-FFF2-40B4-BE49-F238E27FC236}">
                <a16:creationId xmlns:a16="http://schemas.microsoft.com/office/drawing/2014/main" id="{BDEB4C29-0255-4394-B917-E36EADD0601A}"/>
              </a:ext>
            </a:extLst>
          </p:cNvPr>
          <p:cNvPicPr>
            <a:picLocks noChangeAspect="1"/>
          </p:cNvPicPr>
          <p:nvPr/>
        </p:nvPicPr>
        <p:blipFill>
          <a:blip r:embed="rId11"/>
          <a:stretch>
            <a:fillRect/>
          </a:stretch>
        </p:blipFill>
        <p:spPr>
          <a:xfrm>
            <a:off x="9711755" y="271993"/>
            <a:ext cx="1985813" cy="867121"/>
          </a:xfrm>
          <a:prstGeom prst="rect">
            <a:avLst/>
          </a:prstGeom>
        </p:spPr>
      </p:pic>
      <p:sp>
        <p:nvSpPr>
          <p:cNvPr id="15" name="TextBox 14">
            <a:extLst>
              <a:ext uri="{FF2B5EF4-FFF2-40B4-BE49-F238E27FC236}">
                <a16:creationId xmlns:a16="http://schemas.microsoft.com/office/drawing/2014/main" id="{E75409B9-FFB1-46C9-95D3-965337F36A12}"/>
              </a:ext>
            </a:extLst>
          </p:cNvPr>
          <p:cNvSpPr txBox="1"/>
          <p:nvPr/>
        </p:nvSpPr>
        <p:spPr>
          <a:xfrm>
            <a:off x="0" y="6488668"/>
            <a:ext cx="6102848" cy="369332"/>
          </a:xfrm>
          <a:prstGeom prst="rect">
            <a:avLst/>
          </a:prstGeom>
          <a:noFill/>
        </p:spPr>
        <p:txBody>
          <a:bodyPr wrap="square">
            <a:spAutoFit/>
          </a:bodyPr>
          <a:lstStyle/>
          <a:p>
            <a:r>
              <a:rPr lang="en-US"/>
              <a:t>14</a:t>
            </a:r>
          </a:p>
        </p:txBody>
      </p:sp>
      <p:sp>
        <p:nvSpPr>
          <p:cNvPr id="3" name="Slide Number Placeholder 2">
            <a:extLst>
              <a:ext uri="{FF2B5EF4-FFF2-40B4-BE49-F238E27FC236}">
                <a16:creationId xmlns:a16="http://schemas.microsoft.com/office/drawing/2014/main" id="{B345E932-6DB2-41A1-869F-8218F121397E}"/>
              </a:ext>
            </a:extLst>
          </p:cNvPr>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E3D552-10A9-4EFE-A11D-2D47BC6DB068}" type="slidenum">
              <a:rPr lang="en-US" smtClean="0"/>
              <a:pPr/>
              <a:t>16</a:t>
            </a:fld>
            <a:endParaRPr lang="en-US"/>
          </a:p>
        </p:txBody>
      </p:sp>
    </p:spTree>
    <p:extLst>
      <p:ext uri="{BB962C8B-B14F-4D97-AF65-F5344CB8AC3E}">
        <p14:creationId xmlns:p14="http://schemas.microsoft.com/office/powerpoint/2010/main" val="2240329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0E425-8FD7-3F0E-EEAB-975CD2AA909F}"/>
              </a:ext>
            </a:extLst>
          </p:cNvPr>
          <p:cNvSpPr>
            <a:spLocks noGrp="1"/>
          </p:cNvSpPr>
          <p:nvPr>
            <p:ph type="title" idx="4294967295"/>
          </p:nvPr>
        </p:nvSpPr>
        <p:spPr>
          <a:xfrm>
            <a:off x="894668" y="365125"/>
            <a:ext cx="10515600" cy="1325563"/>
          </a:xfrm>
        </p:spPr>
        <p:txBody>
          <a:bodyPr/>
          <a:lstStyle/>
          <a:p>
            <a:r>
              <a:rPr lang="en-US">
                <a:effectLst/>
              </a:rPr>
              <a:t>WOW in Boston</a:t>
            </a:r>
            <a:endParaRPr lang="en-US"/>
          </a:p>
        </p:txBody>
      </p:sp>
      <p:sp>
        <p:nvSpPr>
          <p:cNvPr id="18" name="TextBox 17">
            <a:extLst>
              <a:ext uri="{FF2B5EF4-FFF2-40B4-BE49-F238E27FC236}">
                <a16:creationId xmlns:a16="http://schemas.microsoft.com/office/drawing/2014/main" id="{AD507CBA-86F7-AC7D-9AEE-151243C966F4}"/>
              </a:ext>
            </a:extLst>
          </p:cNvPr>
          <p:cNvSpPr txBox="1"/>
          <p:nvPr/>
        </p:nvSpPr>
        <p:spPr>
          <a:xfrm>
            <a:off x="666821" y="1690688"/>
            <a:ext cx="95141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mn-cs"/>
              </a:rPr>
              <a:t>WOW launched in Boston in 2021 and operates on 5 campuses across 3 school districts</a:t>
            </a:r>
          </a:p>
        </p:txBody>
      </p:sp>
      <p:grpSp>
        <p:nvGrpSpPr>
          <p:cNvPr id="23" name="Group 22">
            <a:extLst>
              <a:ext uri="{FF2B5EF4-FFF2-40B4-BE49-F238E27FC236}">
                <a16:creationId xmlns:a16="http://schemas.microsoft.com/office/drawing/2014/main" id="{6C8D4CFA-F8A8-A018-C28D-88BA7BB22FBF}"/>
              </a:ext>
            </a:extLst>
          </p:cNvPr>
          <p:cNvGrpSpPr>
            <a:grpSpLocks/>
          </p:cNvGrpSpPr>
          <p:nvPr/>
        </p:nvGrpSpPr>
        <p:grpSpPr>
          <a:xfrm>
            <a:off x="8150089" y="2468313"/>
            <a:ext cx="3675736" cy="2789749"/>
            <a:chOff x="0" y="0"/>
            <a:chExt cx="3039059" cy="2339035"/>
          </a:xfrm>
        </p:grpSpPr>
        <p:pic>
          <p:nvPicPr>
            <p:cNvPr id="24" name="Image 18">
              <a:extLst>
                <a:ext uri="{FF2B5EF4-FFF2-40B4-BE49-F238E27FC236}">
                  <a16:creationId xmlns:a16="http://schemas.microsoft.com/office/drawing/2014/main" id="{4A0FBE5D-F71D-512B-9C44-495C3A6250E0}"/>
                </a:ext>
              </a:extLst>
            </p:cNvPr>
            <p:cNvPicPr/>
            <p:nvPr/>
          </p:nvPicPr>
          <p:blipFill>
            <a:blip r:embed="rId3" cstate="print"/>
            <a:stretch>
              <a:fillRect/>
            </a:stretch>
          </p:blipFill>
          <p:spPr>
            <a:xfrm>
              <a:off x="0" y="0"/>
              <a:ext cx="3039059" cy="2339035"/>
            </a:xfrm>
            <a:prstGeom prst="rect">
              <a:avLst/>
            </a:prstGeom>
          </p:spPr>
        </p:pic>
        <p:sp>
          <p:nvSpPr>
            <p:cNvPr id="25" name="Graphic 19">
              <a:extLst>
                <a:ext uri="{FF2B5EF4-FFF2-40B4-BE49-F238E27FC236}">
                  <a16:creationId xmlns:a16="http://schemas.microsoft.com/office/drawing/2014/main" id="{7F9F1C46-DF9A-28BB-2FF5-9A3BC8BEBDA9}"/>
                </a:ext>
              </a:extLst>
            </p:cNvPr>
            <p:cNvSpPr/>
            <p:nvPr/>
          </p:nvSpPr>
          <p:spPr>
            <a:xfrm>
              <a:off x="10007" y="9779"/>
              <a:ext cx="3019425" cy="2319655"/>
            </a:xfrm>
            <a:custGeom>
              <a:avLst/>
              <a:gdLst/>
              <a:ahLst/>
              <a:cxnLst/>
              <a:rect l="l" t="t" r="r" b="b"/>
              <a:pathLst>
                <a:path w="3019425" h="2319655">
                  <a:moveTo>
                    <a:pt x="3019044" y="0"/>
                  </a:moveTo>
                  <a:lnTo>
                    <a:pt x="0" y="0"/>
                  </a:lnTo>
                  <a:lnTo>
                    <a:pt x="0" y="2319477"/>
                  </a:lnTo>
                  <a:lnTo>
                    <a:pt x="3019044" y="2319477"/>
                  </a:lnTo>
                  <a:lnTo>
                    <a:pt x="3019044" y="0"/>
                  </a:lnTo>
                  <a:close/>
                </a:path>
              </a:pathLst>
            </a:custGeom>
            <a:solidFill>
              <a:srgbClr val="FFFFFF">
                <a:alpha val="25000"/>
              </a:srgbClr>
            </a:solidFill>
          </p:spPr>
          <p:txBody>
            <a:bodyPr wrap="square" lIns="0" tIns="0" rIns="0" bIns="0" rtlCol="0">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6" name="Image 20">
              <a:extLst>
                <a:ext uri="{FF2B5EF4-FFF2-40B4-BE49-F238E27FC236}">
                  <a16:creationId xmlns:a16="http://schemas.microsoft.com/office/drawing/2014/main" id="{1A19C828-A486-08F1-4B2E-3207EB272C6E}"/>
                </a:ext>
              </a:extLst>
            </p:cNvPr>
            <p:cNvPicPr/>
            <p:nvPr/>
          </p:nvPicPr>
          <p:blipFill>
            <a:blip r:embed="rId4" cstate="print"/>
            <a:stretch>
              <a:fillRect/>
            </a:stretch>
          </p:blipFill>
          <p:spPr>
            <a:xfrm>
              <a:off x="1306741" y="124053"/>
              <a:ext cx="137160" cy="137160"/>
            </a:xfrm>
            <a:prstGeom prst="rect">
              <a:avLst/>
            </a:prstGeom>
          </p:spPr>
        </p:pic>
        <p:pic>
          <p:nvPicPr>
            <p:cNvPr id="27" name="Image 21">
              <a:extLst>
                <a:ext uri="{FF2B5EF4-FFF2-40B4-BE49-F238E27FC236}">
                  <a16:creationId xmlns:a16="http://schemas.microsoft.com/office/drawing/2014/main" id="{DDFBA4B0-7BE7-4B0C-45C5-5F4C23225FA2}"/>
                </a:ext>
              </a:extLst>
            </p:cNvPr>
            <p:cNvPicPr/>
            <p:nvPr/>
          </p:nvPicPr>
          <p:blipFill>
            <a:blip r:embed="rId4" cstate="print"/>
            <a:stretch>
              <a:fillRect/>
            </a:stretch>
          </p:blipFill>
          <p:spPr>
            <a:xfrm>
              <a:off x="1830997" y="543661"/>
              <a:ext cx="137160" cy="137160"/>
            </a:xfrm>
            <a:prstGeom prst="rect">
              <a:avLst/>
            </a:prstGeom>
          </p:spPr>
        </p:pic>
        <p:pic>
          <p:nvPicPr>
            <p:cNvPr id="28" name="Image 22">
              <a:extLst>
                <a:ext uri="{FF2B5EF4-FFF2-40B4-BE49-F238E27FC236}">
                  <a16:creationId xmlns:a16="http://schemas.microsoft.com/office/drawing/2014/main" id="{D751DEB1-458A-ADAD-2607-1454471E3B82}"/>
                </a:ext>
              </a:extLst>
            </p:cNvPr>
            <p:cNvPicPr/>
            <p:nvPr/>
          </p:nvPicPr>
          <p:blipFill>
            <a:blip r:embed="rId5" cstate="print"/>
            <a:stretch>
              <a:fillRect/>
            </a:stretch>
          </p:blipFill>
          <p:spPr>
            <a:xfrm>
              <a:off x="1541945" y="2088489"/>
              <a:ext cx="137160" cy="137160"/>
            </a:xfrm>
            <a:prstGeom prst="rect">
              <a:avLst/>
            </a:prstGeom>
          </p:spPr>
        </p:pic>
        <p:pic>
          <p:nvPicPr>
            <p:cNvPr id="29" name="Image 23">
              <a:extLst>
                <a:ext uri="{FF2B5EF4-FFF2-40B4-BE49-F238E27FC236}">
                  <a16:creationId xmlns:a16="http://schemas.microsoft.com/office/drawing/2014/main" id="{C340D6DF-A146-227C-E622-BF311B48FA52}"/>
                </a:ext>
              </a:extLst>
            </p:cNvPr>
            <p:cNvPicPr/>
            <p:nvPr/>
          </p:nvPicPr>
          <p:blipFill>
            <a:blip r:embed="rId6" cstate="print"/>
            <a:stretch>
              <a:fillRect/>
            </a:stretch>
          </p:blipFill>
          <p:spPr>
            <a:xfrm>
              <a:off x="1039025" y="1856046"/>
              <a:ext cx="137160" cy="137160"/>
            </a:xfrm>
            <a:prstGeom prst="rect">
              <a:avLst/>
            </a:prstGeom>
          </p:spPr>
        </p:pic>
        <p:pic>
          <p:nvPicPr>
            <p:cNvPr id="30" name="Image 24">
              <a:extLst>
                <a:ext uri="{FF2B5EF4-FFF2-40B4-BE49-F238E27FC236}">
                  <a16:creationId xmlns:a16="http://schemas.microsoft.com/office/drawing/2014/main" id="{AC25934E-460B-DE66-D65F-7C40E2738B2B}"/>
                </a:ext>
              </a:extLst>
            </p:cNvPr>
            <p:cNvPicPr/>
            <p:nvPr/>
          </p:nvPicPr>
          <p:blipFill>
            <a:blip r:embed="rId5" cstate="print"/>
            <a:stretch>
              <a:fillRect/>
            </a:stretch>
          </p:blipFill>
          <p:spPr>
            <a:xfrm>
              <a:off x="618401" y="1023293"/>
              <a:ext cx="137160" cy="137160"/>
            </a:xfrm>
            <a:prstGeom prst="rect">
              <a:avLst/>
            </a:prstGeom>
          </p:spPr>
        </p:pic>
      </p:grpSp>
      <p:sp>
        <p:nvSpPr>
          <p:cNvPr id="31" name="TextBox 30">
            <a:extLst>
              <a:ext uri="{FF2B5EF4-FFF2-40B4-BE49-F238E27FC236}">
                <a16:creationId xmlns:a16="http://schemas.microsoft.com/office/drawing/2014/main" id="{207CC60A-5BB0-82A8-268A-81E1138A05D4}"/>
              </a:ext>
            </a:extLst>
          </p:cNvPr>
          <p:cNvSpPr txBox="1"/>
          <p:nvPr/>
        </p:nvSpPr>
        <p:spPr>
          <a:xfrm>
            <a:off x="692566" y="2282716"/>
            <a:ext cx="7120328" cy="3847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mn-cs"/>
              </a:rPr>
              <a:t>WOW enrolls 250 scholars annually across Boston, Cambridge, and Somerville Public Schools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mn-cs"/>
              </a:rPr>
              <a:t>94% of WOW scholars identify as individuals of color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mn-cs"/>
              </a:rPr>
              <a:t>85% of WOW scholars are low-income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Raleway" panose="020B0503030101060003" pitchFamily="34" charset="0"/>
                <a:ea typeface="+mn-ea"/>
                <a:cs typeface="+mn-cs"/>
              </a:rPr>
              <a:t>Baseline Data from SY 2022-23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mn-cs"/>
              </a:rPr>
              <a:t>At the time of enrollment: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aleway" panose="020B05030301010600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mn-cs"/>
              </a:rPr>
              <a:t>65% of WOW scholars were experiencing clinical social and/or generalized anxiety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aleway" panose="020B05030301010600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mn-cs"/>
              </a:rPr>
              <a:t>54% of WOW scholars were experiencing clinical Post-Traumatic Stress Disorder (PTSD)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aleway" panose="020B05030301010600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mn-cs"/>
              </a:rPr>
              <a:t>50% of WOW scholars were experiencing clinical depression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aleway" panose="020B0503030101060003" pitchFamily="34" charset="0"/>
              <a:ea typeface="+mn-ea"/>
              <a:cs typeface="+mn-cs"/>
            </a:endParaRPr>
          </a:p>
        </p:txBody>
      </p:sp>
      <p:pic>
        <p:nvPicPr>
          <p:cNvPr id="7" name="Picture 6">
            <a:extLst>
              <a:ext uri="{FF2B5EF4-FFF2-40B4-BE49-F238E27FC236}">
                <a16:creationId xmlns:a16="http://schemas.microsoft.com/office/drawing/2014/main" id="{074EA293-C546-4A88-896F-6C2BF9B0FAE1}"/>
              </a:ext>
            </a:extLst>
          </p:cNvPr>
          <p:cNvPicPr>
            <a:picLocks noChangeAspect="1"/>
          </p:cNvPicPr>
          <p:nvPr/>
        </p:nvPicPr>
        <p:blipFill>
          <a:blip r:embed="rId7"/>
          <a:stretch>
            <a:fillRect/>
          </a:stretch>
        </p:blipFill>
        <p:spPr>
          <a:xfrm>
            <a:off x="9951102" y="513687"/>
            <a:ext cx="1908128" cy="833199"/>
          </a:xfrm>
          <a:prstGeom prst="rect">
            <a:avLst/>
          </a:prstGeom>
        </p:spPr>
      </p:pic>
    </p:spTree>
    <p:extLst>
      <p:ext uri="{BB962C8B-B14F-4D97-AF65-F5344CB8AC3E}">
        <p14:creationId xmlns:p14="http://schemas.microsoft.com/office/powerpoint/2010/main" val="2538060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0E425-8FD7-3F0E-EEAB-975CD2AA909F}"/>
              </a:ext>
            </a:extLst>
          </p:cNvPr>
          <p:cNvSpPr>
            <a:spLocks noGrp="1"/>
          </p:cNvSpPr>
          <p:nvPr>
            <p:ph type="title" idx="4294967295"/>
          </p:nvPr>
        </p:nvSpPr>
        <p:spPr>
          <a:xfrm>
            <a:off x="894668" y="365125"/>
            <a:ext cx="10515600" cy="1325563"/>
          </a:xfrm>
        </p:spPr>
        <p:txBody>
          <a:bodyPr/>
          <a:lstStyle/>
          <a:p>
            <a:r>
              <a:rPr lang="en-US">
                <a:effectLst/>
              </a:rPr>
              <a:t>WOW Results in Boston</a:t>
            </a:r>
            <a:endParaRPr lang="en-US"/>
          </a:p>
        </p:txBody>
      </p:sp>
      <p:pic>
        <p:nvPicPr>
          <p:cNvPr id="17" name="Picture 16">
            <a:extLst>
              <a:ext uri="{FF2B5EF4-FFF2-40B4-BE49-F238E27FC236}">
                <a16:creationId xmlns:a16="http://schemas.microsoft.com/office/drawing/2014/main" id="{4F24F3BC-8C78-1836-8FD0-00B3A88BB957}"/>
              </a:ext>
            </a:extLst>
          </p:cNvPr>
          <p:cNvPicPr>
            <a:picLocks noChangeAspect="1"/>
          </p:cNvPicPr>
          <p:nvPr/>
        </p:nvPicPr>
        <p:blipFill>
          <a:blip r:embed="rId3"/>
          <a:stretch>
            <a:fillRect/>
          </a:stretch>
        </p:blipFill>
        <p:spPr>
          <a:xfrm>
            <a:off x="9442109" y="472901"/>
            <a:ext cx="2046423" cy="947672"/>
          </a:xfrm>
          <a:prstGeom prst="rect">
            <a:avLst/>
          </a:prstGeom>
        </p:spPr>
      </p:pic>
      <p:sp>
        <p:nvSpPr>
          <p:cNvPr id="31" name="TextBox 30">
            <a:extLst>
              <a:ext uri="{FF2B5EF4-FFF2-40B4-BE49-F238E27FC236}">
                <a16:creationId xmlns:a16="http://schemas.microsoft.com/office/drawing/2014/main" id="{207CC60A-5BB0-82A8-268A-81E1138A05D4}"/>
              </a:ext>
            </a:extLst>
          </p:cNvPr>
          <p:cNvSpPr txBox="1"/>
          <p:nvPr/>
        </p:nvSpPr>
        <p:spPr>
          <a:xfrm>
            <a:off x="791956" y="1924907"/>
            <a:ext cx="104293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mn-cs"/>
              </a:rPr>
              <a:t>Among WOW scholars experiencing clinical symptoms at enrollment: </a:t>
            </a:r>
          </a:p>
        </p:txBody>
      </p:sp>
      <p:sp>
        <p:nvSpPr>
          <p:cNvPr id="3" name="Down Arrow 12">
            <a:extLst>
              <a:ext uri="{FF2B5EF4-FFF2-40B4-BE49-F238E27FC236}">
                <a16:creationId xmlns:a16="http://schemas.microsoft.com/office/drawing/2014/main" id="{9794DDE4-8F1C-7822-803A-93621D64164A}"/>
              </a:ext>
            </a:extLst>
          </p:cNvPr>
          <p:cNvSpPr/>
          <p:nvPr/>
        </p:nvSpPr>
        <p:spPr>
          <a:xfrm>
            <a:off x="894668" y="2510467"/>
            <a:ext cx="555134" cy="731520"/>
          </a:xfrm>
          <a:prstGeom prst="downArrow">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2B5E637-5E5C-B8D3-5651-2C453A233C55}"/>
              </a:ext>
            </a:extLst>
          </p:cNvPr>
          <p:cNvSpPr txBox="1"/>
          <p:nvPr/>
        </p:nvSpPr>
        <p:spPr>
          <a:xfrm>
            <a:off x="1284470" y="4563024"/>
            <a:ext cx="215460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92278F"/>
                </a:solidFill>
                <a:effectLst/>
                <a:uLnTx/>
                <a:uFillTx/>
                <a:latin typeface="Arial Black" panose="020B0604020202020204" pitchFamily="34" charset="0"/>
                <a:ea typeface="+mn-ea"/>
                <a:cs typeface="Arial Black" panose="020B0604020202020204" pitchFamily="34" charset="0"/>
              </a:rPr>
              <a:t>63%</a:t>
            </a:r>
          </a:p>
        </p:txBody>
      </p:sp>
      <p:sp>
        <p:nvSpPr>
          <p:cNvPr id="5" name="TextBox 4">
            <a:extLst>
              <a:ext uri="{FF2B5EF4-FFF2-40B4-BE49-F238E27FC236}">
                <a16:creationId xmlns:a16="http://schemas.microsoft.com/office/drawing/2014/main" id="{96ADCA5A-370D-7B62-7F5D-C2E3CE7FAA3C}"/>
              </a:ext>
            </a:extLst>
          </p:cNvPr>
          <p:cNvSpPr txBox="1"/>
          <p:nvPr/>
        </p:nvSpPr>
        <p:spPr>
          <a:xfrm>
            <a:off x="3160779" y="4786569"/>
            <a:ext cx="104293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mn-cs"/>
              </a:rPr>
              <a:t>experienced a reduction in generalized and/or social anxiety symptoms</a:t>
            </a:r>
          </a:p>
        </p:txBody>
      </p:sp>
      <p:sp>
        <p:nvSpPr>
          <p:cNvPr id="6" name="Down Arrow 12">
            <a:extLst>
              <a:ext uri="{FF2B5EF4-FFF2-40B4-BE49-F238E27FC236}">
                <a16:creationId xmlns:a16="http://schemas.microsoft.com/office/drawing/2014/main" id="{78717762-E5C9-B7BC-FAB3-1D455E3C1469}"/>
              </a:ext>
            </a:extLst>
          </p:cNvPr>
          <p:cNvSpPr/>
          <p:nvPr/>
        </p:nvSpPr>
        <p:spPr>
          <a:xfrm>
            <a:off x="894668" y="3575897"/>
            <a:ext cx="555134" cy="731520"/>
          </a:xfrm>
          <a:prstGeom prst="downArrow">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D88B5BB-E27D-00A9-0346-BEF32B917653}"/>
              </a:ext>
            </a:extLst>
          </p:cNvPr>
          <p:cNvSpPr txBox="1"/>
          <p:nvPr/>
        </p:nvSpPr>
        <p:spPr>
          <a:xfrm>
            <a:off x="1284470" y="2464458"/>
            <a:ext cx="215460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92278F"/>
                </a:solidFill>
                <a:effectLst/>
                <a:uLnTx/>
                <a:uFillTx/>
                <a:latin typeface="Arial Black" panose="020B0604020202020204" pitchFamily="34" charset="0"/>
                <a:ea typeface="+mn-ea"/>
                <a:cs typeface="Arial Black" panose="020B0604020202020204" pitchFamily="34" charset="0"/>
              </a:rPr>
              <a:t>69%</a:t>
            </a:r>
          </a:p>
        </p:txBody>
      </p:sp>
      <p:sp>
        <p:nvSpPr>
          <p:cNvPr id="8" name="TextBox 7">
            <a:extLst>
              <a:ext uri="{FF2B5EF4-FFF2-40B4-BE49-F238E27FC236}">
                <a16:creationId xmlns:a16="http://schemas.microsoft.com/office/drawing/2014/main" id="{ADE8B11A-A02E-8EB0-1160-2F89030D6DCE}"/>
              </a:ext>
            </a:extLst>
          </p:cNvPr>
          <p:cNvSpPr txBox="1"/>
          <p:nvPr/>
        </p:nvSpPr>
        <p:spPr>
          <a:xfrm>
            <a:off x="3160780" y="2750402"/>
            <a:ext cx="104293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mn-cs"/>
              </a:rPr>
              <a:t>experienced a reduction in PTSD symptoms</a:t>
            </a:r>
          </a:p>
        </p:txBody>
      </p:sp>
      <p:sp>
        <p:nvSpPr>
          <p:cNvPr id="9" name="Down Arrow 12">
            <a:extLst>
              <a:ext uri="{FF2B5EF4-FFF2-40B4-BE49-F238E27FC236}">
                <a16:creationId xmlns:a16="http://schemas.microsoft.com/office/drawing/2014/main" id="{44C20E9E-381F-D1C0-2E6C-15A27D94CEA0}"/>
              </a:ext>
            </a:extLst>
          </p:cNvPr>
          <p:cNvSpPr/>
          <p:nvPr/>
        </p:nvSpPr>
        <p:spPr>
          <a:xfrm>
            <a:off x="894668" y="4613355"/>
            <a:ext cx="555134" cy="731520"/>
          </a:xfrm>
          <a:prstGeom prst="downArrow">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BB156EE-1CC5-3D78-F115-6D3669AB9A4D}"/>
              </a:ext>
            </a:extLst>
          </p:cNvPr>
          <p:cNvSpPr txBox="1"/>
          <p:nvPr/>
        </p:nvSpPr>
        <p:spPr>
          <a:xfrm>
            <a:off x="1284470" y="3496527"/>
            <a:ext cx="215460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92278F"/>
                </a:solidFill>
                <a:effectLst/>
                <a:uLnTx/>
                <a:uFillTx/>
                <a:latin typeface="Arial Black" panose="020B0604020202020204" pitchFamily="34" charset="0"/>
                <a:ea typeface="+mn-ea"/>
                <a:cs typeface="Arial Black" panose="020B0604020202020204" pitchFamily="34" charset="0"/>
              </a:rPr>
              <a:t>67%</a:t>
            </a:r>
          </a:p>
        </p:txBody>
      </p:sp>
      <p:sp>
        <p:nvSpPr>
          <p:cNvPr id="11" name="TextBox 10">
            <a:extLst>
              <a:ext uri="{FF2B5EF4-FFF2-40B4-BE49-F238E27FC236}">
                <a16:creationId xmlns:a16="http://schemas.microsoft.com/office/drawing/2014/main" id="{D2FD4500-5DBC-A22A-1A60-D3AC72056F80}"/>
              </a:ext>
            </a:extLst>
          </p:cNvPr>
          <p:cNvSpPr txBox="1"/>
          <p:nvPr/>
        </p:nvSpPr>
        <p:spPr>
          <a:xfrm>
            <a:off x="3160779" y="3671680"/>
            <a:ext cx="104293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mn-cs"/>
              </a:rPr>
              <a:t>experienced a reduction in depression symptoms</a:t>
            </a:r>
          </a:p>
        </p:txBody>
      </p:sp>
      <p:sp>
        <p:nvSpPr>
          <p:cNvPr id="12" name="Down Arrow 12">
            <a:extLst>
              <a:ext uri="{FF2B5EF4-FFF2-40B4-BE49-F238E27FC236}">
                <a16:creationId xmlns:a16="http://schemas.microsoft.com/office/drawing/2014/main" id="{BA6B7373-9F7E-539D-6A36-B7BACC5FAEBC}"/>
              </a:ext>
            </a:extLst>
          </p:cNvPr>
          <p:cNvSpPr/>
          <p:nvPr/>
        </p:nvSpPr>
        <p:spPr>
          <a:xfrm rot="10800000">
            <a:off x="894668" y="5595469"/>
            <a:ext cx="555134" cy="731520"/>
          </a:xfrm>
          <a:prstGeom prst="downArrow">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B07116C-4BF2-5118-E961-4659A5AAD0EF}"/>
              </a:ext>
            </a:extLst>
          </p:cNvPr>
          <p:cNvSpPr txBox="1"/>
          <p:nvPr/>
        </p:nvSpPr>
        <p:spPr>
          <a:xfrm>
            <a:off x="1284470" y="5592473"/>
            <a:ext cx="215460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92278F"/>
                </a:solidFill>
                <a:effectLst/>
                <a:uLnTx/>
                <a:uFillTx/>
                <a:latin typeface="Arial Black" panose="020B0604020202020204" pitchFamily="34" charset="0"/>
                <a:ea typeface="+mn-ea"/>
                <a:cs typeface="Arial Black" panose="020B0604020202020204" pitchFamily="34" charset="0"/>
              </a:rPr>
              <a:t>52%</a:t>
            </a:r>
          </a:p>
        </p:txBody>
      </p:sp>
      <p:sp>
        <p:nvSpPr>
          <p:cNvPr id="15" name="TextBox 14">
            <a:extLst>
              <a:ext uri="{FF2B5EF4-FFF2-40B4-BE49-F238E27FC236}">
                <a16:creationId xmlns:a16="http://schemas.microsoft.com/office/drawing/2014/main" id="{DAD34BB6-EC47-3EA6-B781-B5BE5F0FE521}"/>
              </a:ext>
            </a:extLst>
          </p:cNvPr>
          <p:cNvSpPr txBox="1"/>
          <p:nvPr/>
        </p:nvSpPr>
        <p:spPr>
          <a:xfrm>
            <a:off x="3160781" y="5833906"/>
            <a:ext cx="679339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mn-cs"/>
              </a:rPr>
              <a:t>experienced higher self-esteem after participating in WOW</a:t>
            </a:r>
          </a:p>
        </p:txBody>
      </p:sp>
    </p:spTree>
    <p:extLst>
      <p:ext uri="{BB962C8B-B14F-4D97-AF65-F5344CB8AC3E}">
        <p14:creationId xmlns:p14="http://schemas.microsoft.com/office/powerpoint/2010/main" val="348059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0E425-8FD7-3F0E-EEAB-975CD2AA909F}"/>
              </a:ext>
            </a:extLst>
          </p:cNvPr>
          <p:cNvSpPr>
            <a:spLocks noGrp="1"/>
          </p:cNvSpPr>
          <p:nvPr>
            <p:ph type="title" idx="4294967295"/>
          </p:nvPr>
        </p:nvSpPr>
        <p:spPr>
          <a:xfrm>
            <a:off x="894668" y="365125"/>
            <a:ext cx="10515600" cy="1325563"/>
          </a:xfrm>
        </p:spPr>
        <p:txBody>
          <a:bodyPr/>
          <a:lstStyle/>
          <a:p>
            <a:r>
              <a:rPr lang="en-US">
                <a:effectLst/>
              </a:rPr>
              <a:t>WOW Results in Boston</a:t>
            </a:r>
            <a:endParaRPr lang="en-US"/>
          </a:p>
        </p:txBody>
      </p:sp>
      <p:pic>
        <p:nvPicPr>
          <p:cNvPr id="17" name="Picture 16">
            <a:extLst>
              <a:ext uri="{FF2B5EF4-FFF2-40B4-BE49-F238E27FC236}">
                <a16:creationId xmlns:a16="http://schemas.microsoft.com/office/drawing/2014/main" id="{4F24F3BC-8C78-1836-8FD0-00B3A88BB957}"/>
              </a:ext>
            </a:extLst>
          </p:cNvPr>
          <p:cNvPicPr>
            <a:picLocks noChangeAspect="1"/>
          </p:cNvPicPr>
          <p:nvPr/>
        </p:nvPicPr>
        <p:blipFill>
          <a:blip r:embed="rId3"/>
          <a:stretch>
            <a:fillRect/>
          </a:stretch>
        </p:blipFill>
        <p:spPr>
          <a:xfrm>
            <a:off x="9442109" y="472901"/>
            <a:ext cx="2046423" cy="947672"/>
          </a:xfrm>
          <a:prstGeom prst="rect">
            <a:avLst/>
          </a:prstGeom>
        </p:spPr>
      </p:pic>
      <p:sp>
        <p:nvSpPr>
          <p:cNvPr id="31" name="TextBox 30">
            <a:extLst>
              <a:ext uri="{FF2B5EF4-FFF2-40B4-BE49-F238E27FC236}">
                <a16:creationId xmlns:a16="http://schemas.microsoft.com/office/drawing/2014/main" id="{207CC60A-5BB0-82A8-268A-81E1138A05D4}"/>
              </a:ext>
            </a:extLst>
          </p:cNvPr>
          <p:cNvSpPr txBox="1"/>
          <p:nvPr/>
        </p:nvSpPr>
        <p:spPr>
          <a:xfrm>
            <a:off x="894668" y="1798464"/>
            <a:ext cx="10977076"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Raleway" panose="020B0503030101060003" pitchFamily="34" charset="0"/>
                <a:ea typeface="+mn-ea"/>
                <a:cs typeface="+mn-cs"/>
              </a:rPr>
              <a:t>WOW scholars experience greater school engagement and academic attainment: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mn-cs"/>
              </a:rPr>
              <a:t>67% of WOW scholars either maintained a high school attendance rate or improved their school attendance compared to the previous year.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mn-cs"/>
              </a:rPr>
              <a:t>96% of WOW scholars were promoted to the next grade level.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mn-cs"/>
              </a:rPr>
              <a:t>94% of WOW scholars reported that the program helped them identify ways to improve their school performance.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Raleway" panose="020B0503030101060003" pitchFamily="34" charset="0"/>
                <a:ea typeface="+mn-ea"/>
                <a:cs typeface="+mn-cs"/>
              </a:rPr>
              <a:t>WOW scholars established positive relationships with their WOW Counselor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Raleway" panose="020B0503030101060003" pitchFamily="34" charset="0"/>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mn-cs"/>
              </a:rPr>
              <a:t>100% of WOW scholars report that they believe their WOW Counselor cares about them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mn-cs"/>
              </a:rPr>
              <a:t>98% of WOW scholars report that they trust their WOW Counselor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mn-cs"/>
              </a:rPr>
              <a:t>98% of WOW scholars report that their relationship with their WOW Counselor is important to them</a:t>
            </a:r>
          </a:p>
        </p:txBody>
      </p:sp>
    </p:spTree>
    <p:extLst>
      <p:ext uri="{BB962C8B-B14F-4D97-AF65-F5344CB8AC3E}">
        <p14:creationId xmlns:p14="http://schemas.microsoft.com/office/powerpoint/2010/main" val="2350492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D21D-B8F7-45C6-A75D-35DC1682407D}"/>
              </a:ext>
            </a:extLst>
          </p:cNvPr>
          <p:cNvSpPr>
            <a:spLocks noGrp="1"/>
          </p:cNvSpPr>
          <p:nvPr>
            <p:ph type="title"/>
          </p:nvPr>
        </p:nvSpPr>
        <p:spPr>
          <a:xfrm>
            <a:off x="2626240" y="333227"/>
            <a:ext cx="7889359" cy="846987"/>
          </a:xfrm>
        </p:spPr>
        <p:txBody>
          <a:bodyPr>
            <a:normAutofit fontScale="90000"/>
          </a:bodyPr>
          <a:lstStyle/>
          <a:p>
            <a:r>
              <a:rPr lang="en-US" b="1">
                <a:cs typeface="Arial" panose="020B0604020202020204" pitchFamily="34" charset="0"/>
              </a:rPr>
              <a:t>Youth Guidance Mission &amp; Values</a:t>
            </a:r>
          </a:p>
        </p:txBody>
      </p:sp>
      <p:sp>
        <p:nvSpPr>
          <p:cNvPr id="5" name="TextBox 4">
            <a:extLst>
              <a:ext uri="{FF2B5EF4-FFF2-40B4-BE49-F238E27FC236}">
                <a16:creationId xmlns:a16="http://schemas.microsoft.com/office/drawing/2014/main" id="{1F14D2D2-280E-4859-BACD-9B80BA290716}"/>
              </a:ext>
            </a:extLst>
          </p:cNvPr>
          <p:cNvSpPr txBox="1"/>
          <p:nvPr/>
        </p:nvSpPr>
        <p:spPr>
          <a:xfrm>
            <a:off x="2281503" y="2468393"/>
            <a:ext cx="7146977"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We believe that no matter what challenges a young person faces, they are more likely to succeed when they have caring adults in their lives. </a:t>
            </a:r>
          </a:p>
        </p:txBody>
      </p:sp>
      <p:sp>
        <p:nvSpPr>
          <p:cNvPr id="6" name="TextBox 5">
            <a:extLst>
              <a:ext uri="{FF2B5EF4-FFF2-40B4-BE49-F238E27FC236}">
                <a16:creationId xmlns:a16="http://schemas.microsoft.com/office/drawing/2014/main" id="{19346062-E992-419E-BD25-A089E6331D8B}"/>
              </a:ext>
            </a:extLst>
          </p:cNvPr>
          <p:cNvSpPr txBox="1"/>
          <p:nvPr/>
        </p:nvSpPr>
        <p:spPr>
          <a:xfrm>
            <a:off x="371475" y="1542426"/>
            <a:ext cx="11936726" cy="89255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prstClr val="black"/>
                </a:solidFill>
                <a:effectLst/>
                <a:uLnTx/>
                <a:uFillTx/>
                <a:latin typeface="Calibri"/>
                <a:ea typeface="+mn-ea"/>
                <a:cs typeface="Arial" panose="020B0604020202020204" pitchFamily="34" charset="0"/>
              </a:rPr>
              <a:t>Youth Guidance creates and implements school-based programs that enable children to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prstClr val="black"/>
                </a:solidFill>
                <a:effectLst/>
                <a:uLnTx/>
                <a:uFillTx/>
                <a:latin typeface="Calibri"/>
                <a:ea typeface="+mn-ea"/>
                <a:cs typeface="Arial" panose="020B0604020202020204" pitchFamily="34" charset="0"/>
              </a:rPr>
              <a:t>overcome obstacles, focus on their education and, ultimately, to succeed in school and life</a:t>
            </a:r>
            <a:r>
              <a:rPr kumimoji="0" lang="en-US" altLang="en-US" sz="2600" b="0" i="1" u="none" strike="noStrike" kern="1200" cap="none" spc="0" normalizeH="0" baseline="0" noProof="0">
                <a:ln>
                  <a:noFill/>
                </a:ln>
                <a:solidFill>
                  <a:prstClr val="black"/>
                </a:solidFill>
                <a:effectLst/>
                <a:uLnTx/>
                <a:uFillTx/>
                <a:latin typeface="Calibri"/>
                <a:ea typeface="+mn-ea"/>
                <a:cs typeface="Arial" panose="020B0604020202020204" pitchFamily="34" charset="0"/>
              </a:rPr>
              <a:t>.</a:t>
            </a:r>
            <a:endParaRPr kumimoji="0" lang="en-US" sz="2600" b="0" i="1"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 name="Rectangle 3">
            <a:extLst>
              <a:ext uri="{FF2B5EF4-FFF2-40B4-BE49-F238E27FC236}">
                <a16:creationId xmlns:a16="http://schemas.microsoft.com/office/drawing/2014/main" id="{0765F9BA-871B-482F-8F30-BA15300F7B4D}"/>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0829AB5A-FBA4-4B1D-A974-D2112EBA2FCA}"/>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D3AD5D8F-E18D-44CA-A10E-E152491F9CB5}"/>
              </a:ext>
            </a:extLst>
          </p:cNvPr>
          <p:cNvSpPr txBox="1"/>
          <p:nvPr/>
        </p:nvSpPr>
        <p:spPr>
          <a:xfrm>
            <a:off x="3634060" y="4320656"/>
            <a:ext cx="4625141" cy="328103"/>
          </a:xfrm>
          <a:prstGeom prst="rect">
            <a:avLst/>
          </a:prstGeom>
          <a:noFill/>
        </p:spPr>
        <p:txBody>
          <a:bodyPr wrap="square" rtlCol="0" anchor="t">
            <a:spAutoFit/>
          </a:bodyPr>
          <a:lstStyle/>
          <a:p>
            <a:pPr marL="0" marR="0" lvl="0" indent="0" algn="l" defTabSz="914400" rtl="0" eaLnBrk="1" fontAlgn="auto" latinLnBrk="0" hangingPunct="1">
              <a:lnSpc>
                <a:spcPts val="17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Raleway"/>
                <a:ea typeface="+mn-ea"/>
                <a:cs typeface="Arial"/>
              </a:rPr>
              <a:t>We believe in the</a:t>
            </a:r>
            <a:r>
              <a:rPr kumimoji="0" lang="en-US" sz="2400" b="0" i="0" u="none" strike="noStrike" kern="1200" cap="none" spc="0" normalizeH="0" baseline="0" noProof="0">
                <a:ln>
                  <a:noFill/>
                </a:ln>
                <a:solidFill>
                  <a:srgbClr val="298F2E"/>
                </a:solidFill>
                <a:effectLst/>
                <a:uLnTx/>
                <a:uFillTx/>
                <a:latin typeface="Forte" panose="03060902040502070203" pitchFamily="66" charset="0"/>
                <a:ea typeface="+mn-ea"/>
                <a:cs typeface="Arial"/>
              </a:rPr>
              <a:t> potential </a:t>
            </a:r>
            <a:r>
              <a:rPr kumimoji="0" lang="en-US" sz="1800" b="1" i="0" u="none" strike="noStrike" kern="1200" cap="none" spc="0" normalizeH="0" baseline="0" noProof="0">
                <a:ln>
                  <a:noFill/>
                </a:ln>
                <a:solidFill>
                  <a:prstClr val="black"/>
                </a:solidFill>
                <a:effectLst/>
                <a:uLnTx/>
                <a:uFillTx/>
                <a:latin typeface="Raleway"/>
                <a:ea typeface="+mn-ea"/>
                <a:cs typeface="Arial"/>
              </a:rPr>
              <a:t>of all kids </a:t>
            </a:r>
          </a:p>
        </p:txBody>
      </p:sp>
      <p:sp>
        <p:nvSpPr>
          <p:cNvPr id="19" name="TextBox 18">
            <a:extLst>
              <a:ext uri="{FF2B5EF4-FFF2-40B4-BE49-F238E27FC236}">
                <a16:creationId xmlns:a16="http://schemas.microsoft.com/office/drawing/2014/main" id="{B27FF345-C878-4D70-86E3-CA3F7CDA492D}"/>
              </a:ext>
            </a:extLst>
          </p:cNvPr>
          <p:cNvSpPr txBox="1"/>
          <p:nvPr/>
        </p:nvSpPr>
        <p:spPr>
          <a:xfrm>
            <a:off x="3618168" y="5377843"/>
            <a:ext cx="3960571" cy="328103"/>
          </a:xfrm>
          <a:prstGeom prst="rect">
            <a:avLst/>
          </a:prstGeom>
          <a:noFill/>
        </p:spPr>
        <p:txBody>
          <a:bodyPr wrap="square" rtlCol="0" anchor="t">
            <a:spAutoFit/>
          </a:bodyPr>
          <a:lstStyle/>
          <a:p>
            <a:pPr marL="0" marR="0" lvl="0" indent="0" algn="l" defTabSz="914400" rtl="0" eaLnBrk="1" fontAlgn="auto" latinLnBrk="0" hangingPunct="1">
              <a:lnSpc>
                <a:spcPts val="17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Raleway"/>
                <a:ea typeface="+mn-ea"/>
                <a:cs typeface="Arial"/>
              </a:rPr>
              <a:t>Our approach is </a:t>
            </a:r>
            <a:r>
              <a:rPr kumimoji="0" lang="en-US" sz="2400" b="0" i="0" u="none" strike="noStrike" kern="1200" cap="none" spc="0" normalizeH="0" baseline="0" noProof="0">
                <a:ln>
                  <a:noFill/>
                </a:ln>
                <a:solidFill>
                  <a:srgbClr val="298F2E"/>
                </a:solidFill>
                <a:effectLst/>
                <a:uLnTx/>
                <a:uFillTx/>
                <a:latin typeface="Forte" panose="03060902040502070203" pitchFamily="66" charset="0"/>
                <a:ea typeface="+mn-ea"/>
                <a:cs typeface="Arial"/>
              </a:rPr>
              <a:t>holistic </a:t>
            </a:r>
            <a:r>
              <a:rPr kumimoji="0" lang="en-US" sz="1800" b="1" i="0" u="none" strike="noStrike" kern="1200" cap="none" spc="0" normalizeH="0" baseline="0" noProof="0">
                <a:ln>
                  <a:noFill/>
                </a:ln>
                <a:solidFill>
                  <a:prstClr val="black"/>
                </a:solidFill>
                <a:effectLst/>
                <a:uLnTx/>
                <a:uFillTx/>
                <a:latin typeface="Raleway"/>
                <a:ea typeface="+mn-ea"/>
                <a:cs typeface="Arial"/>
              </a:rPr>
              <a:t> </a:t>
            </a:r>
            <a:endPar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92B74C28-C8E1-49C7-ADA9-934BC5705A05}"/>
              </a:ext>
            </a:extLst>
          </p:cNvPr>
          <p:cNvSpPr txBox="1"/>
          <p:nvPr/>
        </p:nvSpPr>
        <p:spPr>
          <a:xfrm>
            <a:off x="3634060" y="4681430"/>
            <a:ext cx="3944680" cy="328103"/>
          </a:xfrm>
          <a:prstGeom prst="rect">
            <a:avLst/>
          </a:prstGeom>
          <a:noFill/>
        </p:spPr>
        <p:txBody>
          <a:bodyPr wrap="square" rtlCol="0" anchor="t">
            <a:spAutoFit/>
          </a:bodyPr>
          <a:lstStyle/>
          <a:p>
            <a:pPr marL="0" marR="0" lvl="0" indent="0" algn="l" defTabSz="914400" rtl="0" eaLnBrk="1" fontAlgn="auto" latinLnBrk="0" hangingPunct="1">
              <a:lnSpc>
                <a:spcPts val="17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Raleway"/>
                <a:ea typeface="+mn-ea"/>
                <a:cs typeface="Arial"/>
              </a:rPr>
              <a:t>We meet kids </a:t>
            </a:r>
            <a:r>
              <a:rPr kumimoji="0" lang="en-US" sz="2400" b="0" i="0" u="none" strike="noStrike" kern="1200" cap="none" spc="0" normalizeH="0" baseline="0" noProof="0">
                <a:ln>
                  <a:noFill/>
                </a:ln>
                <a:solidFill>
                  <a:srgbClr val="298F2E"/>
                </a:solidFill>
                <a:effectLst/>
                <a:uLnTx/>
                <a:uFillTx/>
                <a:latin typeface="Forte" panose="03060902040502070203" pitchFamily="66" charset="0"/>
                <a:ea typeface="+mn-ea"/>
                <a:cs typeface="Arial"/>
              </a:rPr>
              <a:t>where they are </a:t>
            </a:r>
          </a:p>
        </p:txBody>
      </p:sp>
      <p:sp>
        <p:nvSpPr>
          <p:cNvPr id="21" name="TextBox 20">
            <a:extLst>
              <a:ext uri="{FF2B5EF4-FFF2-40B4-BE49-F238E27FC236}">
                <a16:creationId xmlns:a16="http://schemas.microsoft.com/office/drawing/2014/main" id="{6B864D8B-5216-486A-8B26-BAE000FFDE6D}"/>
              </a:ext>
            </a:extLst>
          </p:cNvPr>
          <p:cNvSpPr txBox="1"/>
          <p:nvPr/>
        </p:nvSpPr>
        <p:spPr>
          <a:xfrm>
            <a:off x="3634060" y="5728871"/>
            <a:ext cx="4915190" cy="328103"/>
          </a:xfrm>
          <a:prstGeom prst="rect">
            <a:avLst/>
          </a:prstGeom>
          <a:noFill/>
        </p:spPr>
        <p:txBody>
          <a:bodyPr wrap="square" rtlCol="0" anchor="t">
            <a:spAutoFit/>
          </a:bodyPr>
          <a:lstStyle/>
          <a:p>
            <a:pPr marL="0" marR="0" lvl="0" indent="0" algn="l" defTabSz="914400" rtl="0" eaLnBrk="1" fontAlgn="auto" latinLnBrk="0" hangingPunct="1">
              <a:lnSpc>
                <a:spcPts val="17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Raleway"/>
                <a:ea typeface="+mn-ea"/>
                <a:cs typeface="Arial"/>
              </a:rPr>
              <a:t>Being our best is an </a:t>
            </a:r>
            <a:r>
              <a:rPr kumimoji="0" lang="en-US" sz="2400" b="0" i="0" u="none" strike="noStrike" kern="1200" cap="none" spc="0" normalizeH="0" baseline="0" noProof="0">
                <a:ln>
                  <a:noFill/>
                </a:ln>
                <a:solidFill>
                  <a:srgbClr val="298F2E"/>
                </a:solidFill>
                <a:effectLst/>
                <a:uLnTx/>
                <a:uFillTx/>
                <a:latin typeface="Forte" panose="03060902040502070203" pitchFamily="66" charset="0"/>
                <a:ea typeface="+mn-ea"/>
                <a:cs typeface="Arial"/>
              </a:rPr>
              <a:t>ongoing process</a:t>
            </a:r>
            <a:endParaRPr kumimoji="0" lang="en-US" sz="1800" b="0" i="0" u="none" strike="noStrike" kern="1200" cap="none" spc="0" normalizeH="0" baseline="0" noProof="0">
              <a:ln>
                <a:noFill/>
              </a:ln>
              <a:solidFill>
                <a:srgbClr val="298F2E"/>
              </a:solidFill>
              <a:effectLst/>
              <a:uLnTx/>
              <a:uFillTx/>
              <a:latin typeface="Forte" panose="03060902040502070203" pitchFamily="66" charset="0"/>
              <a:ea typeface="+mn-ea"/>
              <a:cs typeface="Arial"/>
            </a:endParaRPr>
          </a:p>
        </p:txBody>
      </p:sp>
      <p:sp>
        <p:nvSpPr>
          <p:cNvPr id="22" name="TextBox 21">
            <a:extLst>
              <a:ext uri="{FF2B5EF4-FFF2-40B4-BE49-F238E27FC236}">
                <a16:creationId xmlns:a16="http://schemas.microsoft.com/office/drawing/2014/main" id="{5D22967F-872A-42FA-B991-18A28CC31B63}"/>
              </a:ext>
            </a:extLst>
          </p:cNvPr>
          <p:cNvSpPr txBox="1"/>
          <p:nvPr/>
        </p:nvSpPr>
        <p:spPr>
          <a:xfrm>
            <a:off x="3634060" y="5026815"/>
            <a:ext cx="2908882" cy="328103"/>
          </a:xfrm>
          <a:prstGeom prst="rect">
            <a:avLst/>
          </a:prstGeom>
          <a:noFill/>
        </p:spPr>
        <p:txBody>
          <a:bodyPr wrap="square" rtlCol="0" anchor="t">
            <a:spAutoFit/>
          </a:bodyPr>
          <a:lstStyle/>
          <a:p>
            <a:pPr marL="0" marR="0" lvl="0" indent="0" algn="l" defTabSz="914400" rtl="0" eaLnBrk="1" fontAlgn="auto" latinLnBrk="0" hangingPunct="1">
              <a:lnSpc>
                <a:spcPts val="17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Raleway"/>
                <a:ea typeface="+mn-ea"/>
                <a:cs typeface="Arial"/>
              </a:rPr>
              <a:t>Relationships </a:t>
            </a:r>
            <a:r>
              <a:rPr kumimoji="0" lang="en-US" sz="2400" b="0" i="0" u="none" strike="noStrike" kern="1200" cap="none" spc="0" normalizeH="0" baseline="0" noProof="0">
                <a:ln>
                  <a:noFill/>
                </a:ln>
                <a:solidFill>
                  <a:srgbClr val="298F2E"/>
                </a:solidFill>
                <a:effectLst/>
                <a:uLnTx/>
                <a:uFillTx/>
                <a:latin typeface="Forte" panose="03060902040502070203" pitchFamily="66" charset="0"/>
                <a:ea typeface="+mn-ea"/>
                <a:cs typeface="Arial"/>
              </a:rPr>
              <a:t>matter </a:t>
            </a:r>
          </a:p>
        </p:txBody>
      </p:sp>
      <p:sp>
        <p:nvSpPr>
          <p:cNvPr id="10" name="Rectangle 9">
            <a:extLst>
              <a:ext uri="{FF2B5EF4-FFF2-40B4-BE49-F238E27FC236}">
                <a16:creationId xmlns:a16="http://schemas.microsoft.com/office/drawing/2014/main" id="{2D717CAE-3AE0-4DBF-A54A-3F8261E5F5E8}"/>
              </a:ext>
            </a:extLst>
          </p:cNvPr>
          <p:cNvSpPr/>
          <p:nvPr/>
        </p:nvSpPr>
        <p:spPr>
          <a:xfrm>
            <a:off x="3618169" y="3920561"/>
            <a:ext cx="1782796" cy="328103"/>
          </a:xfrm>
          <a:prstGeom prst="rect">
            <a:avLst/>
          </a:prstGeom>
        </p:spPr>
        <p:txBody>
          <a:bodyPr wrap="none">
            <a:spAutoFit/>
          </a:bodyPr>
          <a:lstStyle/>
          <a:p>
            <a:pPr marL="0" marR="0" lvl="0" indent="0" algn="l" defTabSz="914400" rtl="0" eaLnBrk="1" fontAlgn="auto" latinLnBrk="0" hangingPunct="1">
              <a:lnSpc>
                <a:spcPts val="1700"/>
              </a:lnSpc>
              <a:spcBef>
                <a:spcPts val="0"/>
              </a:spcBef>
              <a:spcAft>
                <a:spcPts val="0"/>
              </a:spcAft>
              <a:buClrTx/>
              <a:buSzTx/>
              <a:buFontTx/>
              <a:buNone/>
              <a:tabLst/>
              <a:defRPr/>
            </a:pPr>
            <a:r>
              <a:rPr kumimoji="0" lang="en-US" sz="2400" b="0" i="0" u="none" strike="noStrike" kern="1200" cap="none" spc="0" normalizeH="0" baseline="0" noProof="0">
                <a:ln>
                  <a:noFill/>
                </a:ln>
                <a:solidFill>
                  <a:srgbClr val="298F2E"/>
                </a:solidFill>
                <a:effectLst/>
                <a:uLnTx/>
                <a:uFillTx/>
                <a:latin typeface="Forte" panose="03060902040502070203" pitchFamily="66" charset="0"/>
                <a:ea typeface="+mn-ea"/>
                <a:cs typeface="Arial"/>
              </a:rPr>
              <a:t>Core Values</a:t>
            </a:r>
            <a:r>
              <a:rPr kumimoji="0" lang="en-US" sz="1800" b="1" i="0" u="none" strike="noStrike" kern="1200" cap="none" spc="0" normalizeH="0" baseline="0" noProof="0">
                <a:ln>
                  <a:noFill/>
                </a:ln>
                <a:solidFill>
                  <a:prstClr val="black"/>
                </a:solidFill>
                <a:effectLst/>
                <a:uLnTx/>
                <a:uFillTx/>
                <a:latin typeface="Raleway"/>
                <a:ea typeface="+mn-ea"/>
                <a:cs typeface="Arial"/>
              </a:rPr>
              <a:t> </a:t>
            </a:r>
          </a:p>
        </p:txBody>
      </p:sp>
      <p:pic>
        <p:nvPicPr>
          <p:cNvPr id="7" name="Picture 6">
            <a:extLst>
              <a:ext uri="{FF2B5EF4-FFF2-40B4-BE49-F238E27FC236}">
                <a16:creationId xmlns:a16="http://schemas.microsoft.com/office/drawing/2014/main" id="{9D95CA8B-DBEF-8315-0D6E-269291062682}"/>
              </a:ext>
            </a:extLst>
          </p:cNvPr>
          <p:cNvPicPr>
            <a:picLocks noChangeAspect="1"/>
          </p:cNvPicPr>
          <p:nvPr/>
        </p:nvPicPr>
        <p:blipFill rotWithShape="1">
          <a:blip r:embed="rId3"/>
          <a:srcRect b="11218"/>
          <a:stretch/>
        </p:blipFill>
        <p:spPr>
          <a:xfrm>
            <a:off x="114301" y="2927977"/>
            <a:ext cx="2908882" cy="3882397"/>
          </a:xfrm>
          <a:prstGeom prst="rect">
            <a:avLst/>
          </a:prstGeom>
        </p:spPr>
      </p:pic>
      <p:pic>
        <p:nvPicPr>
          <p:cNvPr id="1026" name="Picture 2" descr="A person in a purple shirt&#10;&#10;Description automatically generated">
            <a:extLst>
              <a:ext uri="{FF2B5EF4-FFF2-40B4-BE49-F238E27FC236}">
                <a16:creationId xmlns:a16="http://schemas.microsoft.com/office/drawing/2014/main" id="{8D78EBC8-D523-B5A2-B9A9-4754186CBE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1040" y="2797190"/>
            <a:ext cx="3135522" cy="4013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242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news article&#10;&#10;Description automatically generated">
            <a:hlinkClick r:id="rId3"/>
            <a:extLst>
              <a:ext uri="{FF2B5EF4-FFF2-40B4-BE49-F238E27FC236}">
                <a16:creationId xmlns:a16="http://schemas.microsoft.com/office/drawing/2014/main" id="{6A26ADCA-C719-5942-51BC-73D12531C482}"/>
              </a:ext>
            </a:extLst>
          </p:cNvPr>
          <p:cNvPicPr>
            <a:picLocks noGrp="1" noChangeAspect="1"/>
          </p:cNvPicPr>
          <p:nvPr>
            <p:ph idx="1"/>
          </p:nvPr>
        </p:nvPicPr>
        <p:blipFill>
          <a:blip r:embed="rId4"/>
          <a:stretch>
            <a:fillRect/>
          </a:stretch>
        </p:blipFill>
        <p:spPr>
          <a:xfrm>
            <a:off x="1177642" y="1777397"/>
            <a:ext cx="4917473" cy="4351338"/>
          </a:xfrm>
        </p:spPr>
      </p:pic>
      <p:sp>
        <p:nvSpPr>
          <p:cNvPr id="3" name="Title 2">
            <a:extLst>
              <a:ext uri="{FF2B5EF4-FFF2-40B4-BE49-F238E27FC236}">
                <a16:creationId xmlns:a16="http://schemas.microsoft.com/office/drawing/2014/main" id="{C641201A-9DAA-BE9D-0444-92DFAB09F622}"/>
              </a:ext>
            </a:extLst>
          </p:cNvPr>
          <p:cNvSpPr>
            <a:spLocks noGrp="1"/>
          </p:cNvSpPr>
          <p:nvPr>
            <p:ph type="title"/>
          </p:nvPr>
        </p:nvSpPr>
        <p:spPr/>
        <p:txBody>
          <a:bodyPr/>
          <a:lstStyle/>
          <a:p>
            <a:r>
              <a:rPr lang="en-US"/>
              <a:t>WOW featured in Harvard Public Health magazine</a:t>
            </a:r>
          </a:p>
        </p:txBody>
      </p:sp>
      <p:sp>
        <p:nvSpPr>
          <p:cNvPr id="5" name="TextBox 4">
            <a:extLst>
              <a:ext uri="{FF2B5EF4-FFF2-40B4-BE49-F238E27FC236}">
                <a16:creationId xmlns:a16="http://schemas.microsoft.com/office/drawing/2014/main" id="{49A926A7-84AB-E2C9-87E2-FDC2D2F3A8A9}"/>
              </a:ext>
            </a:extLst>
          </p:cNvPr>
          <p:cNvSpPr txBox="1"/>
          <p:nvPr/>
        </p:nvSpPr>
        <p:spPr>
          <a:xfrm>
            <a:off x="1309869" y="6123008"/>
            <a:ext cx="52317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84C58"/>
                </a:solidFill>
                <a:effectLst/>
                <a:uLnTx/>
                <a:uFillTx/>
                <a:latin typeface="Arial"/>
                <a:ea typeface="+mn-ea"/>
                <a:cs typeface="Arial"/>
              </a:rPr>
              <a:t>Watch on the </a:t>
            </a:r>
            <a:r>
              <a:rPr kumimoji="0" lang="en-US" sz="1200" b="0" i="1" u="none" strike="noStrike" kern="1200" cap="none" spc="0" normalizeH="0" baseline="0" noProof="0">
                <a:ln>
                  <a:noFill/>
                </a:ln>
                <a:solidFill>
                  <a:srgbClr val="007EAD"/>
                </a:solidFill>
                <a:effectLst/>
                <a:uLnTx/>
                <a:uFillTx/>
                <a:latin typeface="Arial"/>
                <a:ea typeface="+mn-ea"/>
                <a:cs typeface="Arial"/>
                <a:hlinkClick r:id="rId5"/>
              </a:rPr>
              <a:t>Harvard Public Health</a:t>
            </a:r>
            <a:r>
              <a:rPr kumimoji="0" lang="en-US" sz="1200" b="0" i="0" u="none" strike="noStrike" kern="1200" cap="none" spc="0" normalizeH="0" baseline="0" noProof="0">
                <a:ln>
                  <a:noFill/>
                </a:ln>
                <a:solidFill>
                  <a:srgbClr val="007EAD"/>
                </a:solidFill>
                <a:effectLst/>
                <a:uLnTx/>
                <a:uFillTx/>
                <a:latin typeface="Arial"/>
                <a:ea typeface="+mn-ea"/>
                <a:cs typeface="Arial"/>
                <a:hlinkClick r:id="rId5"/>
              </a:rPr>
              <a:t> magazine website</a:t>
            </a:r>
            <a:r>
              <a:rPr kumimoji="0" lang="en-US" sz="1200" b="0" i="0" u="none" strike="noStrike" kern="1200" cap="none" spc="0" normalizeH="0" baseline="0" noProof="0">
                <a:ln>
                  <a:noFill/>
                </a:ln>
                <a:solidFill>
                  <a:srgbClr val="484C58"/>
                </a:solidFill>
                <a:effectLst/>
                <a:uLnTx/>
                <a:uFillTx/>
                <a:latin typeface="Arial"/>
                <a:ea typeface="+mn-ea"/>
                <a:cs typeface="Arial"/>
              </a:rPr>
              <a:t> or on </a:t>
            </a:r>
            <a:r>
              <a:rPr kumimoji="0" lang="en-US" sz="1200" b="0" i="0" u="none" strike="noStrike" kern="1200" cap="none" spc="0" normalizeH="0" baseline="0" noProof="0">
                <a:ln>
                  <a:noFill/>
                </a:ln>
                <a:solidFill>
                  <a:srgbClr val="007EAD"/>
                </a:solidFill>
                <a:effectLst/>
                <a:uLnTx/>
                <a:uFillTx/>
                <a:latin typeface="Arial"/>
                <a:ea typeface="+mn-ea"/>
                <a:cs typeface="Arial"/>
                <a:hlinkClick r:id="rId6"/>
              </a:rPr>
              <a:t>YouTube</a:t>
            </a:r>
            <a:r>
              <a:rPr kumimoji="0" lang="en-US" sz="1200" b="0" i="0" u="none" strike="noStrike" kern="1200" cap="none" spc="0" normalizeH="0" baseline="0" noProof="0">
                <a:ln>
                  <a:noFill/>
                </a:ln>
                <a:solidFill>
                  <a:srgbClr val="484C58"/>
                </a:solidFill>
                <a:effectLst/>
                <a:uLnTx/>
                <a:uFillTx/>
                <a:latin typeface="Arial"/>
                <a:ea typeface="+mn-ea"/>
                <a:cs typeface="Arial"/>
              </a:rPr>
              <a:t>. </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 </a:t>
            </a:r>
          </a:p>
        </p:txBody>
      </p:sp>
      <p:pic>
        <p:nvPicPr>
          <p:cNvPr id="6" name="Picture 5" descr="A screenshot of a group of people&#10;&#10;Description automatically generated">
            <a:extLst>
              <a:ext uri="{FF2B5EF4-FFF2-40B4-BE49-F238E27FC236}">
                <a16:creationId xmlns:a16="http://schemas.microsoft.com/office/drawing/2014/main" id="{0D754484-88E2-11C3-0A3A-4B9CEB6FEBA0}"/>
              </a:ext>
            </a:extLst>
          </p:cNvPr>
          <p:cNvPicPr>
            <a:picLocks noChangeAspect="1"/>
          </p:cNvPicPr>
          <p:nvPr/>
        </p:nvPicPr>
        <p:blipFill>
          <a:blip r:embed="rId7"/>
          <a:stretch>
            <a:fillRect/>
          </a:stretch>
        </p:blipFill>
        <p:spPr>
          <a:xfrm>
            <a:off x="6541626" y="1122915"/>
            <a:ext cx="4969881" cy="4914523"/>
          </a:xfrm>
          <a:prstGeom prst="rect">
            <a:avLst/>
          </a:prstGeom>
        </p:spPr>
      </p:pic>
    </p:spTree>
    <p:extLst>
      <p:ext uri="{BB962C8B-B14F-4D97-AF65-F5344CB8AC3E}">
        <p14:creationId xmlns:p14="http://schemas.microsoft.com/office/powerpoint/2010/main" val="2652929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3063D8-23D7-2AE2-90C9-1D65DC8F7C07}"/>
              </a:ext>
            </a:extLst>
          </p:cNvPr>
          <p:cNvPicPr>
            <a:picLocks noChangeAspect="1"/>
          </p:cNvPicPr>
          <p:nvPr/>
        </p:nvPicPr>
        <p:blipFill rotWithShape="1">
          <a:blip r:embed="rId3"/>
          <a:srcRect r="44692"/>
          <a:stretch/>
        </p:blipFill>
        <p:spPr>
          <a:xfrm>
            <a:off x="6451094" y="0"/>
            <a:ext cx="5740906" cy="6893940"/>
          </a:xfrm>
          <a:prstGeom prst="rect">
            <a:avLst/>
          </a:prstGeom>
        </p:spPr>
      </p:pic>
      <p:pic>
        <p:nvPicPr>
          <p:cNvPr id="14" name="Picture 13">
            <a:extLst>
              <a:ext uri="{FF2B5EF4-FFF2-40B4-BE49-F238E27FC236}">
                <a16:creationId xmlns:a16="http://schemas.microsoft.com/office/drawing/2014/main" id="{9E67509A-D7F4-F343-90F6-5704C83297CA}"/>
              </a:ext>
            </a:extLst>
          </p:cNvPr>
          <p:cNvPicPr>
            <a:picLocks noChangeAspect="1"/>
          </p:cNvPicPr>
          <p:nvPr/>
        </p:nvPicPr>
        <p:blipFill>
          <a:blip r:embed="rId4"/>
          <a:stretch>
            <a:fillRect/>
          </a:stretch>
        </p:blipFill>
        <p:spPr>
          <a:xfrm>
            <a:off x="0" y="0"/>
            <a:ext cx="7181088" cy="6893940"/>
          </a:xfrm>
          <a:prstGeom prst="rect">
            <a:avLst/>
          </a:prstGeom>
        </p:spPr>
      </p:pic>
      <p:pic>
        <p:nvPicPr>
          <p:cNvPr id="5" name="Picture 4">
            <a:extLst>
              <a:ext uri="{FF2B5EF4-FFF2-40B4-BE49-F238E27FC236}">
                <a16:creationId xmlns:a16="http://schemas.microsoft.com/office/drawing/2014/main" id="{FA374B2C-C92F-EF5B-470B-D0A9A99BFA56}"/>
              </a:ext>
            </a:extLst>
          </p:cNvPr>
          <p:cNvPicPr>
            <a:picLocks noChangeAspect="1"/>
          </p:cNvPicPr>
          <p:nvPr/>
        </p:nvPicPr>
        <p:blipFill>
          <a:blip r:embed="rId5"/>
          <a:stretch>
            <a:fillRect/>
          </a:stretch>
        </p:blipFill>
        <p:spPr>
          <a:xfrm>
            <a:off x="9144000" y="6391275"/>
            <a:ext cx="2209800" cy="203200"/>
          </a:xfrm>
          <a:prstGeom prst="rect">
            <a:avLst/>
          </a:prstGeom>
        </p:spPr>
      </p:pic>
      <p:sp>
        <p:nvSpPr>
          <p:cNvPr id="11" name="Title 1">
            <a:extLst>
              <a:ext uri="{FF2B5EF4-FFF2-40B4-BE49-F238E27FC236}">
                <a16:creationId xmlns:a16="http://schemas.microsoft.com/office/drawing/2014/main" id="{6D66E61A-CA66-030C-EB31-FB2B7C3C58E1}"/>
              </a:ext>
            </a:extLst>
          </p:cNvPr>
          <p:cNvSpPr txBox="1">
            <a:spLocks/>
          </p:cNvSpPr>
          <p:nvPr/>
        </p:nvSpPr>
        <p:spPr>
          <a:xfrm>
            <a:off x="9525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30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HOW SCHOOLS LOOK DIFFERENT</a:t>
            </a:r>
          </a:p>
        </p:txBody>
      </p:sp>
      <p:sp>
        <p:nvSpPr>
          <p:cNvPr id="3" name="Content Placeholder 2">
            <a:extLst>
              <a:ext uri="{FF2B5EF4-FFF2-40B4-BE49-F238E27FC236}">
                <a16:creationId xmlns:a16="http://schemas.microsoft.com/office/drawing/2014/main" id="{86B96F0A-283F-6807-C6BA-21B505E4F4A3}"/>
              </a:ext>
            </a:extLst>
          </p:cNvPr>
          <p:cNvSpPr>
            <a:spLocks noGrp="1"/>
          </p:cNvSpPr>
          <p:nvPr>
            <p:ph idx="1"/>
          </p:nvPr>
        </p:nvSpPr>
        <p:spPr>
          <a:xfrm>
            <a:off x="952501" y="2144177"/>
            <a:ext cx="4546092" cy="3246222"/>
          </a:xfrm>
        </p:spPr>
        <p:txBody>
          <a:bodyPr>
            <a:normAutofit/>
          </a:bodyPr>
          <a:lstStyle/>
          <a:p>
            <a:pPr marL="0" indent="0">
              <a:lnSpc>
                <a:spcPct val="100000"/>
              </a:lnSpc>
              <a:buNone/>
            </a:pPr>
            <a:r>
              <a:rPr lang="en-US" sz="2400">
                <a:solidFill>
                  <a:schemeClr val="bg1"/>
                </a:solidFill>
                <a:effectLst/>
              </a:rPr>
              <a:t>I joined WOW to better myself. I joined to be a role model to my family. I never would have guessed that I would have joined a circle of friends – a sisterhood – who would make us the best we can be.”</a:t>
            </a:r>
            <a:endParaRPr lang="en-US" sz="2400">
              <a:solidFill>
                <a:schemeClr val="bg1"/>
              </a:solidFill>
            </a:endParaRPr>
          </a:p>
          <a:p>
            <a:pPr marL="0" indent="0">
              <a:buNone/>
            </a:pPr>
            <a:br>
              <a:rPr lang="en-US" sz="1200" b="1" spc="300">
                <a:solidFill>
                  <a:schemeClr val="bg1"/>
                </a:solidFill>
                <a:effectLst/>
              </a:rPr>
            </a:br>
            <a:r>
              <a:rPr lang="en-US" sz="1200" b="1" spc="300">
                <a:solidFill>
                  <a:schemeClr val="bg1"/>
                </a:solidFill>
                <a:effectLst/>
              </a:rPr>
              <a:t>-WOW STUDENT</a:t>
            </a:r>
          </a:p>
          <a:p>
            <a:endParaRPr lang="en-US">
              <a:solidFill>
                <a:schemeClr val="bg1"/>
              </a:solidFill>
            </a:endParaRPr>
          </a:p>
        </p:txBody>
      </p:sp>
      <p:sp>
        <p:nvSpPr>
          <p:cNvPr id="18" name="Slide Number Placeholder 5">
            <a:extLst>
              <a:ext uri="{FF2B5EF4-FFF2-40B4-BE49-F238E27FC236}">
                <a16:creationId xmlns:a16="http://schemas.microsoft.com/office/drawing/2014/main" id="{6F3AB857-31CB-38C8-3D5F-75FFB1382E85}"/>
              </a:ext>
            </a:extLst>
          </p:cNvPr>
          <p:cNvSpPr txBox="1">
            <a:spLocks/>
          </p:cNvSpPr>
          <p:nvPr/>
        </p:nvSpPr>
        <p:spPr>
          <a:xfrm>
            <a:off x="88392" y="63362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B2BEC35-7848-624C-B293-D8B38C0B7A85}" type="slidenum">
              <a:rPr kumimoji="0" lang="en-US" sz="105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2BBA9238-A5AC-E34C-2EE3-A043082E3399}"/>
              </a:ext>
            </a:extLst>
          </p:cNvPr>
          <p:cNvPicPr>
            <a:picLocks noChangeAspect="1"/>
          </p:cNvPicPr>
          <p:nvPr/>
        </p:nvPicPr>
        <p:blipFill>
          <a:blip r:embed="rId6" cstate="screen">
            <a:alphaModFix amt="50000"/>
            <a:extLst>
              <a:ext uri="{28A0092B-C50C-407E-A947-70E740481C1C}">
                <a14:useLocalDpi xmlns:a14="http://schemas.microsoft.com/office/drawing/2010/main"/>
              </a:ext>
            </a:extLst>
          </a:blip>
          <a:stretch>
            <a:fillRect/>
          </a:stretch>
        </p:blipFill>
        <p:spPr>
          <a:xfrm>
            <a:off x="419875" y="1414416"/>
            <a:ext cx="1970506" cy="1325835"/>
          </a:xfrm>
          <a:prstGeom prst="rect">
            <a:avLst/>
          </a:prstGeom>
        </p:spPr>
      </p:pic>
    </p:spTree>
    <p:extLst>
      <p:ext uri="{BB962C8B-B14F-4D97-AF65-F5344CB8AC3E}">
        <p14:creationId xmlns:p14="http://schemas.microsoft.com/office/powerpoint/2010/main" val="2971564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19F50C0-9A25-43B0-B6DC-1DB065D4793C}"/>
              </a:ext>
            </a:extLst>
          </p:cNvPr>
          <p:cNvSpPr txBox="1">
            <a:spLocks/>
          </p:cNvSpPr>
          <p:nvPr/>
        </p:nvSpPr>
        <p:spPr>
          <a:xfrm>
            <a:off x="8355885" y="2635842"/>
            <a:ext cx="3397497" cy="166652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chemeClr val="tx1"/>
                </a:solidFill>
                <a:latin typeface="Arial" panose="020B0604020202020204" pitchFamily="34" charset="0"/>
                <a:cs typeface="Arial" panose="020B0604020202020204" pitchFamily="34" charset="0"/>
              </a:rPr>
              <a:t>Boston</a:t>
            </a:r>
          </a:p>
        </p:txBody>
      </p:sp>
      <p:sp>
        <p:nvSpPr>
          <p:cNvPr id="2" name="Rectangle 1">
            <a:extLst>
              <a:ext uri="{FF2B5EF4-FFF2-40B4-BE49-F238E27FC236}">
                <a16:creationId xmlns:a16="http://schemas.microsoft.com/office/drawing/2014/main" id="{66F7EF5D-F8C1-4CEC-BC1F-F6F62CEE1EA8}"/>
              </a:ext>
            </a:extLst>
          </p:cNvPr>
          <p:cNvSpPr/>
          <p:nvPr/>
        </p:nvSpPr>
        <p:spPr>
          <a:xfrm>
            <a:off x="-4052664" y="1713764"/>
            <a:ext cx="2850001" cy="830997"/>
          </a:xfrm>
          <a:prstGeom prst="rect">
            <a:avLst/>
          </a:prstGeom>
        </p:spPr>
        <p:txBody>
          <a:bodyPr wrap="square" lIns="91440" tIns="45720" rIns="91440" bIns="45720" anchor="t">
            <a:spAutoFit/>
          </a:bodyPr>
          <a:lstStyle/>
          <a:p>
            <a:pPr algn="ctr"/>
            <a:endParaRPr lang="en-US" sz="2400">
              <a:latin typeface="Raleway Black"/>
            </a:endParaRPr>
          </a:p>
          <a:p>
            <a:pPr algn="ctr"/>
            <a:endParaRPr lang="en-US" sz="2400">
              <a:latin typeface="Raleway Black" panose="020B0A03030101060003" pitchFamily="34" charset="0"/>
            </a:endParaRPr>
          </a:p>
        </p:txBody>
      </p:sp>
      <p:pic>
        <p:nvPicPr>
          <p:cNvPr id="6" name="Picture 5" descr="A collage of people posing for a photo&#10;&#10;Description automatically generated">
            <a:extLst>
              <a:ext uri="{FF2B5EF4-FFF2-40B4-BE49-F238E27FC236}">
                <a16:creationId xmlns:a16="http://schemas.microsoft.com/office/drawing/2014/main" id="{E79C102C-A674-479F-8456-834D23E0A7E7}"/>
              </a:ext>
            </a:extLst>
          </p:cNvPr>
          <p:cNvPicPr>
            <a:picLocks noChangeAspect="1"/>
          </p:cNvPicPr>
          <p:nvPr/>
        </p:nvPicPr>
        <p:blipFill>
          <a:blip r:embed="rId3"/>
          <a:stretch>
            <a:fillRect/>
          </a:stretch>
        </p:blipFill>
        <p:spPr>
          <a:xfrm>
            <a:off x="128607" y="191165"/>
            <a:ext cx="8131204" cy="6475669"/>
          </a:xfrm>
          <a:prstGeom prst="rect">
            <a:avLst/>
          </a:prstGeom>
        </p:spPr>
      </p:pic>
      <p:pic>
        <p:nvPicPr>
          <p:cNvPr id="7" name="Picture 6" descr="A purple text on a white background&#10;&#10;Description automatically generated">
            <a:extLst>
              <a:ext uri="{FF2B5EF4-FFF2-40B4-BE49-F238E27FC236}">
                <a16:creationId xmlns:a16="http://schemas.microsoft.com/office/drawing/2014/main" id="{B89EB27A-C8E6-795D-EAFA-1407C3A070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446" y="573731"/>
            <a:ext cx="2916936" cy="960120"/>
          </a:xfrm>
          <a:prstGeom prst="rect">
            <a:avLst/>
          </a:prstGeom>
        </p:spPr>
      </p:pic>
      <p:pic>
        <p:nvPicPr>
          <p:cNvPr id="9" name="Picture 8" descr="A green and white logo&#10;&#10;Description automatically generated">
            <a:extLst>
              <a:ext uri="{FF2B5EF4-FFF2-40B4-BE49-F238E27FC236}">
                <a16:creationId xmlns:a16="http://schemas.microsoft.com/office/drawing/2014/main" id="{61D2B06D-6BBB-083E-EA7E-21BB2C5AF4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8386" y="4740248"/>
            <a:ext cx="2914996" cy="1235825"/>
          </a:xfrm>
          <a:prstGeom prst="rect">
            <a:avLst/>
          </a:prstGeom>
        </p:spPr>
      </p:pic>
    </p:spTree>
    <p:extLst>
      <p:ext uri="{BB962C8B-B14F-4D97-AF65-F5344CB8AC3E}">
        <p14:creationId xmlns:p14="http://schemas.microsoft.com/office/powerpoint/2010/main" val="2528379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83F73C2-672E-82E3-88D3-D4A8E96A25A6}"/>
              </a:ext>
            </a:extLst>
          </p:cNvPr>
          <p:cNvPicPr>
            <a:picLocks noChangeAspect="1"/>
          </p:cNvPicPr>
          <p:nvPr/>
        </p:nvPicPr>
        <p:blipFill>
          <a:blip r:embed="rId3"/>
          <a:stretch>
            <a:fillRect/>
          </a:stretch>
        </p:blipFill>
        <p:spPr>
          <a:xfrm>
            <a:off x="7799372" y="1696105"/>
            <a:ext cx="3638550" cy="1733550"/>
          </a:xfrm>
          <a:prstGeom prst="rect">
            <a:avLst/>
          </a:prstGeom>
        </p:spPr>
      </p:pic>
      <p:sp>
        <p:nvSpPr>
          <p:cNvPr id="4" name="Rectangle 3">
            <a:extLst>
              <a:ext uri="{FF2B5EF4-FFF2-40B4-BE49-F238E27FC236}">
                <a16:creationId xmlns:a16="http://schemas.microsoft.com/office/drawing/2014/main" id="{0765F9BA-871B-482F-8F30-BA15300F7B4D}"/>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829AB5A-FBA4-4B1D-A974-D2112EBA2FCA}"/>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72715FAA-DD8D-45CE-BAB0-257E8E80A7FE}"/>
              </a:ext>
            </a:extLst>
          </p:cNvPr>
          <p:cNvSpPr>
            <a:spLocks noGrp="1"/>
          </p:cNvSpPr>
          <p:nvPr>
            <p:ph type="title"/>
          </p:nvPr>
        </p:nvSpPr>
        <p:spPr>
          <a:xfrm>
            <a:off x="4139496" y="379402"/>
            <a:ext cx="9927301" cy="846138"/>
          </a:xfrm>
        </p:spPr>
        <p:txBody>
          <a:bodyPr>
            <a:normAutofit/>
          </a:bodyPr>
          <a:lstStyle/>
          <a:p>
            <a:r>
              <a:rPr lang="en-US" b="1" dirty="0">
                <a:cs typeface="Arial" panose="020B0604020202020204" pitchFamily="34" charset="0"/>
              </a:rPr>
              <a:t>Kansas City</a:t>
            </a:r>
          </a:p>
        </p:txBody>
      </p:sp>
      <p:pic>
        <p:nvPicPr>
          <p:cNvPr id="6" name="Picture 5" descr="Logo, company name&#10;&#10;Description automatically generated">
            <a:extLst>
              <a:ext uri="{FF2B5EF4-FFF2-40B4-BE49-F238E27FC236}">
                <a16:creationId xmlns:a16="http://schemas.microsoft.com/office/drawing/2014/main" id="{72E79748-123D-D964-9F8C-0E55AF926229}"/>
              </a:ext>
            </a:extLst>
          </p:cNvPr>
          <p:cNvPicPr>
            <a:picLocks noChangeAspect="1"/>
          </p:cNvPicPr>
          <p:nvPr/>
        </p:nvPicPr>
        <p:blipFill>
          <a:blip r:embed="rId4"/>
          <a:stretch>
            <a:fillRect/>
          </a:stretch>
        </p:blipFill>
        <p:spPr>
          <a:xfrm>
            <a:off x="6895668" y="5397721"/>
            <a:ext cx="1255903" cy="1119010"/>
          </a:xfrm>
          <a:prstGeom prst="rect">
            <a:avLst/>
          </a:prstGeom>
        </p:spPr>
      </p:pic>
      <p:pic>
        <p:nvPicPr>
          <p:cNvPr id="15" name="Picture 14" descr="Logo&#10;&#10;Description automatically generated">
            <a:extLst>
              <a:ext uri="{FF2B5EF4-FFF2-40B4-BE49-F238E27FC236}">
                <a16:creationId xmlns:a16="http://schemas.microsoft.com/office/drawing/2014/main" id="{CB769A18-5486-CAF5-9907-ACE1D239EA83}"/>
              </a:ext>
            </a:extLst>
          </p:cNvPr>
          <p:cNvPicPr>
            <a:picLocks noChangeAspect="1"/>
          </p:cNvPicPr>
          <p:nvPr/>
        </p:nvPicPr>
        <p:blipFill>
          <a:blip r:embed="rId5"/>
          <a:stretch>
            <a:fillRect/>
          </a:stretch>
        </p:blipFill>
        <p:spPr>
          <a:xfrm>
            <a:off x="10718894" y="5336083"/>
            <a:ext cx="1278187" cy="1101247"/>
          </a:xfrm>
          <a:prstGeom prst="rect">
            <a:avLst/>
          </a:prstGeom>
        </p:spPr>
      </p:pic>
      <p:pic>
        <p:nvPicPr>
          <p:cNvPr id="16" name="Picture 8">
            <a:extLst>
              <a:ext uri="{FF2B5EF4-FFF2-40B4-BE49-F238E27FC236}">
                <a16:creationId xmlns:a16="http://schemas.microsoft.com/office/drawing/2014/main" id="{22782852-7556-5353-D787-B8CB0DE5423F}"/>
              </a:ext>
            </a:extLst>
          </p:cNvPr>
          <p:cNvPicPr>
            <a:picLocks noChangeAspect="1"/>
          </p:cNvPicPr>
          <p:nvPr/>
        </p:nvPicPr>
        <p:blipFill>
          <a:blip r:embed="rId6"/>
          <a:stretch>
            <a:fillRect/>
          </a:stretch>
        </p:blipFill>
        <p:spPr>
          <a:xfrm>
            <a:off x="8298324" y="5601586"/>
            <a:ext cx="2259147" cy="631756"/>
          </a:xfrm>
          <a:prstGeom prst="rect">
            <a:avLst/>
          </a:prstGeom>
        </p:spPr>
      </p:pic>
      <p:sp>
        <p:nvSpPr>
          <p:cNvPr id="19" name="TextBox 18">
            <a:extLst>
              <a:ext uri="{FF2B5EF4-FFF2-40B4-BE49-F238E27FC236}">
                <a16:creationId xmlns:a16="http://schemas.microsoft.com/office/drawing/2014/main" id="{9A5FD74F-90F3-ED3F-FE33-04666D8D2CED}"/>
              </a:ext>
            </a:extLst>
          </p:cNvPr>
          <p:cNvSpPr txBox="1"/>
          <p:nvPr/>
        </p:nvSpPr>
        <p:spPr>
          <a:xfrm>
            <a:off x="7556772" y="3584321"/>
            <a:ext cx="483310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B050"/>
                </a:solidFill>
                <a:effectLst/>
                <a:uLnTx/>
                <a:uFillTx/>
                <a:latin typeface="Calibri" panose="020F0502020204030204"/>
                <a:ea typeface="+mn-ea"/>
                <a:cs typeface="+mn-cs"/>
              </a:rPr>
              <a:t>TOGETHER</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we serve…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a:ln>
                  <a:noFill/>
                </a:ln>
                <a:solidFill>
                  <a:srgbClr val="00B050"/>
                </a:solidFill>
                <a:effectLst/>
                <a:uLnTx/>
                <a:uFillTx/>
                <a:latin typeface="Calibri" panose="020F0502020204030204"/>
                <a:ea typeface="+mn-ea"/>
                <a:cs typeface="+mn-cs"/>
              </a:rPr>
              <a:t>2</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States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a:ln>
                  <a:noFill/>
                </a:ln>
                <a:solidFill>
                  <a:srgbClr val="00B050"/>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School Districts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a:ln>
                  <a:noFill/>
                </a:ln>
                <a:solidFill>
                  <a:srgbClr val="00B050"/>
                </a:solidFill>
                <a:effectLst/>
                <a:uLnTx/>
                <a:uFillTx/>
                <a:latin typeface="Calibri" panose="020F0502020204030204"/>
                <a:ea typeface="+mn-ea"/>
                <a:cs typeface="+mn-cs"/>
              </a:rPr>
              <a:t>6</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Schools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….over </a:t>
            </a:r>
            <a:r>
              <a:rPr kumimoji="0" lang="en-US" sz="1800" b="1" i="0" u="none" strike="noStrike" kern="1200" cap="none" spc="0" normalizeH="0" baseline="0" noProof="0">
                <a:ln>
                  <a:noFill/>
                </a:ln>
                <a:solidFill>
                  <a:srgbClr val="00B050"/>
                </a:solidFill>
                <a:effectLst/>
                <a:uLnTx/>
                <a:uFillTx/>
                <a:latin typeface="Calibri" panose="020F0502020204030204"/>
                <a:ea typeface="+mn-ea"/>
                <a:cs typeface="+mn-cs"/>
              </a:rPr>
              <a:t>330 WOW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8C509A4-26B6-2D90-F6DB-0D2095897471}"/>
              </a:ext>
            </a:extLst>
          </p:cNvPr>
          <p:cNvSpPr txBox="1"/>
          <p:nvPr/>
        </p:nvSpPr>
        <p:spPr>
          <a:xfrm>
            <a:off x="7800473" y="333688"/>
            <a:ext cx="398206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FY24 Theme: </a:t>
            </a:r>
            <a:r>
              <a:rPr kumimoji="0" lang="en-US" sz="2800" b="1" i="0" u="none" strike="noStrike" kern="1200" cap="none" spc="0" normalizeH="0" baseline="0" noProof="0">
                <a:ln>
                  <a:noFill/>
                </a:ln>
                <a:solidFill>
                  <a:srgbClr val="00B050"/>
                </a:solidFill>
                <a:effectLst/>
                <a:uLnTx/>
                <a:uFillTx/>
                <a:latin typeface="Calibri" panose="020F0502020204030204"/>
                <a:ea typeface="+mn-ea"/>
                <a:cs typeface="+mn-cs"/>
              </a:rPr>
              <a:t>TOGETHER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Individually we are strong…</a:t>
            </a:r>
            <a:r>
              <a:rPr kumimoji="0" lang="en-US" sz="1800" b="1" i="1" u="none" strike="noStrike" kern="1200" cap="none" spc="0" normalizeH="0" baseline="0" noProof="0">
                <a:ln>
                  <a:noFill/>
                </a:ln>
                <a:solidFill>
                  <a:prstClr val="black"/>
                </a:solidFill>
                <a:effectLst/>
                <a:uLnTx/>
                <a:uFillTx/>
                <a:latin typeface="Calibri" panose="020F0502020204030204"/>
                <a:ea typeface="+mn-ea"/>
                <a:cs typeface="+mn-cs"/>
              </a:rPr>
              <a:t>TOGETHER</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we are powerful!</a:t>
            </a:r>
          </a:p>
        </p:txBody>
      </p:sp>
      <p:pic>
        <p:nvPicPr>
          <p:cNvPr id="2" name="Picture 1" descr="A collage of people wearing purple shirts&#10;&#10;Description automatically generated">
            <a:extLst>
              <a:ext uri="{FF2B5EF4-FFF2-40B4-BE49-F238E27FC236}">
                <a16:creationId xmlns:a16="http://schemas.microsoft.com/office/drawing/2014/main" id="{8ADFD3F4-1773-17A1-7B3C-BDC9B33FDD1F}"/>
              </a:ext>
            </a:extLst>
          </p:cNvPr>
          <p:cNvPicPr>
            <a:picLocks noChangeAspect="1"/>
          </p:cNvPicPr>
          <p:nvPr/>
        </p:nvPicPr>
        <p:blipFill>
          <a:blip r:embed="rId7"/>
          <a:stretch>
            <a:fillRect/>
          </a:stretch>
        </p:blipFill>
        <p:spPr>
          <a:xfrm>
            <a:off x="326667" y="1627306"/>
            <a:ext cx="6056357" cy="4810316"/>
          </a:xfrm>
          <a:prstGeom prst="rect">
            <a:avLst/>
          </a:prstGeom>
        </p:spPr>
      </p:pic>
    </p:spTree>
    <p:extLst>
      <p:ext uri="{BB962C8B-B14F-4D97-AF65-F5344CB8AC3E}">
        <p14:creationId xmlns:p14="http://schemas.microsoft.com/office/powerpoint/2010/main" val="274178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cheerleaders posing for a photo&#10;&#10;Description automatically generated">
            <a:extLst>
              <a:ext uri="{FF2B5EF4-FFF2-40B4-BE49-F238E27FC236}">
                <a16:creationId xmlns:a16="http://schemas.microsoft.com/office/drawing/2014/main" id="{35BDD5DB-7FC0-53BC-418F-71B94B2E2887}"/>
              </a:ext>
            </a:extLst>
          </p:cNvPr>
          <p:cNvPicPr>
            <a:picLocks noChangeAspect="1"/>
          </p:cNvPicPr>
          <p:nvPr/>
        </p:nvPicPr>
        <p:blipFill rotWithShape="1">
          <a:blip r:embed="rId2">
            <a:extLst>
              <a:ext uri="{28A0092B-C50C-407E-A947-70E740481C1C}">
                <a14:useLocalDpi xmlns:a14="http://schemas.microsoft.com/office/drawing/2010/main" val="0"/>
              </a:ext>
            </a:extLst>
          </a:blip>
          <a:srcRect l="-2199" r="4490"/>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4" name="Picture 13" descr="Two women in a warehouse&#10;&#10;Description automatically generated">
            <a:extLst>
              <a:ext uri="{FF2B5EF4-FFF2-40B4-BE49-F238E27FC236}">
                <a16:creationId xmlns:a16="http://schemas.microsoft.com/office/drawing/2014/main" id="{B8F2CB90-543C-B2C7-760E-8771F969A41B}"/>
              </a:ext>
            </a:extLst>
          </p:cNvPr>
          <p:cNvPicPr>
            <a:picLocks noChangeAspect="1"/>
          </p:cNvPicPr>
          <p:nvPr/>
        </p:nvPicPr>
        <p:blipFill rotWithShape="1">
          <a:blip r:embed="rId3">
            <a:extLst>
              <a:ext uri="{28A0092B-C50C-407E-A947-70E740481C1C}">
                <a14:useLocalDpi xmlns:a14="http://schemas.microsoft.com/office/drawing/2010/main" val="0"/>
              </a:ext>
            </a:extLst>
          </a:blip>
          <a:srcRect r="2" b="5716"/>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5" name="Picture 4" descr="A group of people posing for a photo&#10;&#10;Description automatically generated">
            <a:extLst>
              <a:ext uri="{FF2B5EF4-FFF2-40B4-BE49-F238E27FC236}">
                <a16:creationId xmlns:a16="http://schemas.microsoft.com/office/drawing/2014/main" id="{D886AD9E-6161-775E-1052-D345036441D8}"/>
              </a:ext>
            </a:extLst>
          </p:cNvPr>
          <p:cNvPicPr>
            <a:picLocks noChangeAspect="1"/>
          </p:cNvPicPr>
          <p:nvPr/>
        </p:nvPicPr>
        <p:blipFill rotWithShape="1">
          <a:blip r:embed="rId4">
            <a:extLst>
              <a:ext uri="{28A0092B-C50C-407E-A947-70E740481C1C}">
                <a14:useLocalDpi xmlns:a14="http://schemas.microsoft.com/office/drawing/2010/main" val="0"/>
              </a:ext>
            </a:extLst>
          </a:blip>
          <a:srcRect l="-2663" t="5886" r="2665" b="2035"/>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 name="Title 1">
            <a:extLst>
              <a:ext uri="{FF2B5EF4-FFF2-40B4-BE49-F238E27FC236}">
                <a16:creationId xmlns:a16="http://schemas.microsoft.com/office/drawing/2014/main" id="{B602E390-5410-7EA2-B296-C24FAEB9F912}"/>
              </a:ext>
            </a:extLst>
          </p:cNvPr>
          <p:cNvSpPr>
            <a:spLocks noGrp="1"/>
          </p:cNvSpPr>
          <p:nvPr>
            <p:ph type="title"/>
          </p:nvPr>
        </p:nvSpPr>
        <p:spPr>
          <a:xfrm>
            <a:off x="448056" y="1426030"/>
            <a:ext cx="2807208" cy="1325563"/>
          </a:xfrm>
        </p:spPr>
        <p:txBody>
          <a:bodyPr vert="horz" lIns="91440" tIns="45720" rIns="91440" bIns="45720" rtlCol="0" anchor="ctr">
            <a:normAutofit/>
          </a:bodyPr>
          <a:lstStyle/>
          <a:p>
            <a:r>
              <a:rPr lang="en-US" sz="2800" b="1" kern="1200" dirty="0">
                <a:solidFill>
                  <a:srgbClr val="7030A0"/>
                </a:solidFill>
                <a:latin typeface="+mj-lt"/>
                <a:ea typeface="+mj-ea"/>
                <a:cs typeface="+mj-cs"/>
              </a:rPr>
              <a:t>WOW</a:t>
            </a:r>
            <a:r>
              <a:rPr lang="en-US" sz="2800" b="1" kern="1200" dirty="0">
                <a:solidFill>
                  <a:schemeClr val="tx1"/>
                </a:solidFill>
                <a:latin typeface="+mj-lt"/>
                <a:ea typeface="+mj-ea"/>
                <a:cs typeface="+mj-cs"/>
              </a:rPr>
              <a:t> in the Community</a:t>
            </a:r>
            <a:endParaRPr lang="en-US" sz="2800" b="1" i="1" kern="1200" dirty="0">
              <a:solidFill>
                <a:schemeClr val="tx1"/>
              </a:solidFill>
              <a:latin typeface="+mj-lt"/>
              <a:ea typeface="+mj-ea"/>
              <a:cs typeface="+mj-cs"/>
            </a:endParaRPr>
          </a:p>
        </p:txBody>
      </p:sp>
      <p:sp>
        <p:nvSpPr>
          <p:cNvPr id="13" name="TextBox 12">
            <a:extLst>
              <a:ext uri="{FF2B5EF4-FFF2-40B4-BE49-F238E27FC236}">
                <a16:creationId xmlns:a16="http://schemas.microsoft.com/office/drawing/2014/main" id="{EC291EE9-FFF3-6B06-753E-9D8A2C0E6E6C}"/>
              </a:ext>
            </a:extLst>
          </p:cNvPr>
          <p:cNvSpPr txBox="1"/>
          <p:nvPr/>
        </p:nvSpPr>
        <p:spPr>
          <a:xfrm>
            <a:off x="309348" y="2764550"/>
            <a:ext cx="3497759" cy="3922776"/>
          </a:xfrm>
          <a:prstGeom prst="rect">
            <a:avLst/>
          </a:prstGeom>
        </p:spPr>
        <p:txBody>
          <a:bodyPr vert="horz" lIns="91440" tIns="45720" rIns="91440" bIns="45720" rtlCol="0">
            <a:normAutofit/>
          </a:bodyPr>
          <a:lstStyle/>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Kansas City Chiefs Kickoff Luncheon</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8</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Grade Recognition ceremony</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Negro League's Baseball Museum</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Community Service – Harvesters Food Bank</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group of women wearing purple sashes&#10;&#10;Description automatically generated">
            <a:extLst>
              <a:ext uri="{FF2B5EF4-FFF2-40B4-BE49-F238E27FC236}">
                <a16:creationId xmlns:a16="http://schemas.microsoft.com/office/drawing/2014/main" id="{BCEA6839-2949-B183-865A-5D6247EC2EF3}"/>
              </a:ext>
            </a:extLst>
          </p:cNvPr>
          <p:cNvPicPr>
            <a:picLocks noChangeAspect="1"/>
          </p:cNvPicPr>
          <p:nvPr/>
        </p:nvPicPr>
        <p:blipFill rotWithShape="1">
          <a:blip r:embed="rId5">
            <a:extLst>
              <a:ext uri="{28A0092B-C50C-407E-A947-70E740481C1C}">
                <a14:useLocalDpi xmlns:a14="http://schemas.microsoft.com/office/drawing/2010/main" val="0"/>
              </a:ext>
            </a:extLst>
          </a:blip>
          <a:srcRect l="-1283" t="11050" r="1285" b="35665"/>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pic>
        <p:nvPicPr>
          <p:cNvPr id="20" name="Picture 19" descr="A purple text on a white background&#10;&#10;Description automatically generated">
            <a:extLst>
              <a:ext uri="{FF2B5EF4-FFF2-40B4-BE49-F238E27FC236}">
                <a16:creationId xmlns:a16="http://schemas.microsoft.com/office/drawing/2014/main" id="{1EA5E417-F527-C9CA-7D32-866371AC4F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445" y="5789144"/>
            <a:ext cx="2563412" cy="843756"/>
          </a:xfrm>
          <a:prstGeom prst="rect">
            <a:avLst/>
          </a:prstGeom>
        </p:spPr>
      </p:pic>
    </p:spTree>
    <p:extLst>
      <p:ext uri="{BB962C8B-B14F-4D97-AF65-F5344CB8AC3E}">
        <p14:creationId xmlns:p14="http://schemas.microsoft.com/office/powerpoint/2010/main" val="99141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 crowd&#10;&#10;Description automatically generated">
            <a:hlinkClick r:id="rId3"/>
            <a:extLst>
              <a:ext uri="{FF2B5EF4-FFF2-40B4-BE49-F238E27FC236}">
                <a16:creationId xmlns:a16="http://schemas.microsoft.com/office/drawing/2014/main" id="{32408560-9AA4-18F2-B950-EAF1CC415CD2}"/>
              </a:ext>
            </a:extLst>
          </p:cNvPr>
          <p:cNvPicPr>
            <a:picLocks noChangeAspect="1"/>
          </p:cNvPicPr>
          <p:nvPr/>
        </p:nvPicPr>
        <p:blipFill rotWithShape="1">
          <a:blip r:embed="rId4"/>
          <a:srcRect l="18303" r="14808"/>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10" name="Title 1">
            <a:extLst>
              <a:ext uri="{FF2B5EF4-FFF2-40B4-BE49-F238E27FC236}">
                <a16:creationId xmlns:a16="http://schemas.microsoft.com/office/drawing/2014/main" id="{72715FAA-DD8D-45CE-BAB0-257E8E80A7FE}"/>
              </a:ext>
            </a:extLst>
          </p:cNvPr>
          <p:cNvSpPr>
            <a:spLocks noGrp="1"/>
          </p:cNvSpPr>
          <p:nvPr>
            <p:ph type="title"/>
          </p:nvPr>
        </p:nvSpPr>
        <p:spPr>
          <a:xfrm>
            <a:off x="599818" y="5234320"/>
            <a:ext cx="6931319" cy="752217"/>
          </a:xfrm>
        </p:spPr>
        <p:txBody>
          <a:bodyPr vert="horz" lIns="91440" tIns="45720" rIns="91440" bIns="45720" rtlCol="0" anchor="b">
            <a:normAutofit/>
          </a:bodyPr>
          <a:lstStyle/>
          <a:p>
            <a:r>
              <a:rPr lang="en-US" sz="3600" b="1" kern="1200" dirty="0">
                <a:solidFill>
                  <a:schemeClr val="tx1">
                    <a:lumMod val="85000"/>
                    <a:lumOff val="15000"/>
                  </a:schemeClr>
                </a:solidFill>
                <a:latin typeface="+mj-lt"/>
                <a:ea typeface="+mj-ea"/>
                <a:cs typeface="+mj-cs"/>
              </a:rPr>
              <a:t>Kansas City Glows</a:t>
            </a:r>
          </a:p>
        </p:txBody>
      </p:sp>
      <p:sp>
        <p:nvSpPr>
          <p:cNvPr id="17" name="TextBox 16">
            <a:extLst>
              <a:ext uri="{FF2B5EF4-FFF2-40B4-BE49-F238E27FC236}">
                <a16:creationId xmlns:a16="http://schemas.microsoft.com/office/drawing/2014/main" id="{5AA86E6A-0CF0-D5FA-E3E5-ADF3FB196068}"/>
              </a:ext>
            </a:extLst>
          </p:cNvPr>
          <p:cNvSpPr txBox="1"/>
          <p:nvPr/>
        </p:nvSpPr>
        <p:spPr>
          <a:xfrm>
            <a:off x="599819" y="6059086"/>
            <a:ext cx="6931319" cy="349725"/>
          </a:xfrm>
          <a:prstGeom prst="rect">
            <a:avLst/>
          </a:prstGeom>
        </p:spPr>
        <p:txBody>
          <a:bodyPr vert="horz" lIns="91440" tIns="45720" rIns="91440" bIns="45720" rtlCol="0" anchor="t">
            <a:normAutofit/>
          </a:bodyPr>
          <a:lstStyle/>
          <a:p>
            <a:pPr marR="0" lvl="0" fontAlgn="auto">
              <a:lnSpc>
                <a:spcPct val="90000"/>
              </a:lnSpc>
              <a:spcBef>
                <a:spcPts val="1000"/>
              </a:spcBef>
              <a:spcAft>
                <a:spcPts val="0"/>
              </a:spcAft>
              <a:buClrTx/>
              <a:buSzTx/>
              <a:tabLst/>
              <a:defRPr/>
            </a:pPr>
            <a:r>
              <a:rPr kumimoji="0" lang="en-US" sz="1600" b="1" i="0" u="none" strike="noStrike" kern="1200" cap="none" spc="0" normalizeH="0" baseline="0" noProof="0">
                <a:ln>
                  <a:noFill/>
                </a:ln>
                <a:solidFill>
                  <a:schemeClr val="tx1">
                    <a:lumMod val="85000"/>
                    <a:lumOff val="15000"/>
                  </a:schemeClr>
                </a:solidFill>
                <a:effectLst/>
                <a:uLnTx/>
                <a:uFillTx/>
                <a:latin typeface="+mn-lt"/>
                <a:ea typeface="+mn-ea"/>
                <a:cs typeface="+mn-cs"/>
              </a:rPr>
              <a:t>GreenLight Fund and Youth Guidance WOW Kansas City Recognized by KCTV5</a:t>
            </a:r>
          </a:p>
        </p:txBody>
      </p:sp>
      <p:pic>
        <p:nvPicPr>
          <p:cNvPr id="13" name="Picture 12" descr="A group of people sitting in chairs&#10;&#10;Description automatically generated with medium confidence">
            <a:hlinkClick r:id="rId3"/>
            <a:extLst>
              <a:ext uri="{FF2B5EF4-FFF2-40B4-BE49-F238E27FC236}">
                <a16:creationId xmlns:a16="http://schemas.microsoft.com/office/drawing/2014/main" id="{48971B05-C045-7C17-7A48-A379DF269040}"/>
              </a:ext>
            </a:extLst>
          </p:cNvPr>
          <p:cNvPicPr>
            <a:picLocks noChangeAspect="1"/>
          </p:cNvPicPr>
          <p:nvPr/>
        </p:nvPicPr>
        <p:blipFill rotWithShape="1">
          <a:blip r:embed="rId5"/>
          <a:srcRect l="18009" r="15021" b="2"/>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
        <p:nvSpPr>
          <p:cNvPr id="4" name="Rectangle 3">
            <a:extLst>
              <a:ext uri="{FF2B5EF4-FFF2-40B4-BE49-F238E27FC236}">
                <a16:creationId xmlns:a16="http://schemas.microsoft.com/office/drawing/2014/main" id="{0765F9BA-871B-482F-8F30-BA15300F7B4D}"/>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829AB5A-FBA4-4B1D-A974-D2112EBA2FCA}"/>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589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7FD6F0-46DF-468D-B344-E8C0D5725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2653" y="5599206"/>
            <a:ext cx="2569347" cy="1150379"/>
          </a:xfrm>
          <a:prstGeom prst="rect">
            <a:avLst/>
          </a:prstGeom>
        </p:spPr>
      </p:pic>
      <p:pic>
        <p:nvPicPr>
          <p:cNvPr id="5" name="Picture 4">
            <a:extLst>
              <a:ext uri="{FF2B5EF4-FFF2-40B4-BE49-F238E27FC236}">
                <a16:creationId xmlns:a16="http://schemas.microsoft.com/office/drawing/2014/main" id="{CFCFE1B6-D41F-431B-9AB2-041CDD0D32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7384" y="335280"/>
            <a:ext cx="1929225" cy="842086"/>
          </a:xfrm>
          <a:prstGeom prst="rect">
            <a:avLst/>
          </a:prstGeom>
        </p:spPr>
      </p:pic>
      <p:sp>
        <p:nvSpPr>
          <p:cNvPr id="13" name="Title 1">
            <a:extLst>
              <a:ext uri="{FF2B5EF4-FFF2-40B4-BE49-F238E27FC236}">
                <a16:creationId xmlns:a16="http://schemas.microsoft.com/office/drawing/2014/main" id="{719F50C0-9A25-43B0-B6DC-1DB065D4793C}"/>
              </a:ext>
            </a:extLst>
          </p:cNvPr>
          <p:cNvSpPr txBox="1">
            <a:spLocks/>
          </p:cNvSpPr>
          <p:nvPr/>
        </p:nvSpPr>
        <p:spPr>
          <a:xfrm>
            <a:off x="2341212" y="113389"/>
            <a:ext cx="4850416" cy="166652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a:solidFill>
                  <a:schemeClr val="tx1"/>
                </a:solidFill>
                <a:latin typeface="Raleway SemiBold"/>
              </a:rPr>
              <a:t>Youth Guidance Dallas </a:t>
            </a:r>
          </a:p>
        </p:txBody>
      </p:sp>
      <p:sp>
        <p:nvSpPr>
          <p:cNvPr id="2" name="Rectangle 1">
            <a:extLst>
              <a:ext uri="{FF2B5EF4-FFF2-40B4-BE49-F238E27FC236}">
                <a16:creationId xmlns:a16="http://schemas.microsoft.com/office/drawing/2014/main" id="{66F7EF5D-F8C1-4CEC-BC1F-F6F62CEE1EA8}"/>
              </a:ext>
            </a:extLst>
          </p:cNvPr>
          <p:cNvSpPr/>
          <p:nvPr/>
        </p:nvSpPr>
        <p:spPr>
          <a:xfrm>
            <a:off x="-4052664" y="1713764"/>
            <a:ext cx="2850001" cy="830997"/>
          </a:xfrm>
          <a:prstGeom prst="rect">
            <a:avLst/>
          </a:prstGeom>
        </p:spPr>
        <p:txBody>
          <a:bodyPr wrap="square" lIns="91440" tIns="45720" rIns="91440" bIns="45720" anchor="t">
            <a:spAutoFit/>
          </a:bodyPr>
          <a:lstStyle/>
          <a:p>
            <a:pPr algn="ctr"/>
            <a:endParaRPr lang="en-US" sz="2400">
              <a:latin typeface="Raleway Black"/>
            </a:endParaRPr>
          </a:p>
          <a:p>
            <a:pPr algn="ctr"/>
            <a:endParaRPr lang="en-US" sz="2400">
              <a:latin typeface="Raleway Black" panose="020B0A03030101060003" pitchFamily="34" charset="0"/>
            </a:endParaRPr>
          </a:p>
        </p:txBody>
      </p:sp>
      <p:pic>
        <p:nvPicPr>
          <p:cNvPr id="7" name="Picture 6" descr="A collage of women in purple shirts&#10;&#10;Description automatically generated">
            <a:extLst>
              <a:ext uri="{FF2B5EF4-FFF2-40B4-BE49-F238E27FC236}">
                <a16:creationId xmlns:a16="http://schemas.microsoft.com/office/drawing/2014/main" id="{4E05CD3D-264B-B6DF-EB96-AF678D99EEF4}"/>
              </a:ext>
            </a:extLst>
          </p:cNvPr>
          <p:cNvPicPr>
            <a:picLocks noChangeAspect="1"/>
          </p:cNvPicPr>
          <p:nvPr/>
        </p:nvPicPr>
        <p:blipFill>
          <a:blip r:embed="rId5"/>
          <a:stretch>
            <a:fillRect/>
          </a:stretch>
        </p:blipFill>
        <p:spPr>
          <a:xfrm>
            <a:off x="1049017" y="624943"/>
            <a:ext cx="7593175" cy="6124637"/>
          </a:xfrm>
          <a:prstGeom prst="rect">
            <a:avLst/>
          </a:prstGeom>
        </p:spPr>
      </p:pic>
    </p:spTree>
    <p:extLst>
      <p:ext uri="{BB962C8B-B14F-4D97-AF65-F5344CB8AC3E}">
        <p14:creationId xmlns:p14="http://schemas.microsoft.com/office/powerpoint/2010/main" val="2001868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7FD6F0-46DF-468D-B344-E8C0D5725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2653" y="5599206"/>
            <a:ext cx="2569347" cy="1150379"/>
          </a:xfrm>
          <a:prstGeom prst="rect">
            <a:avLst/>
          </a:prstGeom>
        </p:spPr>
      </p:pic>
      <p:pic>
        <p:nvPicPr>
          <p:cNvPr id="5" name="Picture 4">
            <a:extLst>
              <a:ext uri="{FF2B5EF4-FFF2-40B4-BE49-F238E27FC236}">
                <a16:creationId xmlns:a16="http://schemas.microsoft.com/office/drawing/2014/main" id="{CFCFE1B6-D41F-431B-9AB2-041CDD0D32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7384" y="335280"/>
            <a:ext cx="1929225" cy="842086"/>
          </a:xfrm>
          <a:prstGeom prst="rect">
            <a:avLst/>
          </a:prstGeom>
        </p:spPr>
      </p:pic>
      <p:sp>
        <p:nvSpPr>
          <p:cNvPr id="13" name="Title 1">
            <a:extLst>
              <a:ext uri="{FF2B5EF4-FFF2-40B4-BE49-F238E27FC236}">
                <a16:creationId xmlns:a16="http://schemas.microsoft.com/office/drawing/2014/main" id="{719F50C0-9A25-43B0-B6DC-1DB065D4793C}"/>
              </a:ext>
            </a:extLst>
          </p:cNvPr>
          <p:cNvSpPr txBox="1">
            <a:spLocks/>
          </p:cNvSpPr>
          <p:nvPr/>
        </p:nvSpPr>
        <p:spPr>
          <a:xfrm>
            <a:off x="1903655" y="103161"/>
            <a:ext cx="4850416" cy="166652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a:solidFill>
                  <a:schemeClr val="tx1"/>
                </a:solidFill>
                <a:latin typeface="Raleway SemiBold"/>
              </a:rPr>
              <a:t>Youth Guidance Chicago</a:t>
            </a:r>
          </a:p>
        </p:txBody>
      </p:sp>
      <p:sp>
        <p:nvSpPr>
          <p:cNvPr id="2" name="Rectangle 1">
            <a:extLst>
              <a:ext uri="{FF2B5EF4-FFF2-40B4-BE49-F238E27FC236}">
                <a16:creationId xmlns:a16="http://schemas.microsoft.com/office/drawing/2014/main" id="{66F7EF5D-F8C1-4CEC-BC1F-F6F62CEE1EA8}"/>
              </a:ext>
            </a:extLst>
          </p:cNvPr>
          <p:cNvSpPr/>
          <p:nvPr/>
        </p:nvSpPr>
        <p:spPr>
          <a:xfrm>
            <a:off x="-4052664" y="1713764"/>
            <a:ext cx="2850001" cy="830997"/>
          </a:xfrm>
          <a:prstGeom prst="rect">
            <a:avLst/>
          </a:prstGeom>
        </p:spPr>
        <p:txBody>
          <a:bodyPr wrap="square" lIns="91440" tIns="45720" rIns="91440" bIns="45720" anchor="t">
            <a:spAutoFit/>
          </a:bodyPr>
          <a:lstStyle/>
          <a:p>
            <a:pPr algn="ctr"/>
            <a:endParaRPr lang="en-US" sz="2400">
              <a:latin typeface="Raleway Black"/>
            </a:endParaRPr>
          </a:p>
          <a:p>
            <a:pPr algn="ctr"/>
            <a:endParaRPr lang="en-US" sz="2400">
              <a:latin typeface="Raleway Black" panose="020B0A03030101060003" pitchFamily="34" charset="0"/>
            </a:endParaRPr>
          </a:p>
        </p:txBody>
      </p:sp>
      <p:pic>
        <p:nvPicPr>
          <p:cNvPr id="3" name="Picture 2" descr="A collage of people wearing matching shirts&#10;&#10;Description automatically generated">
            <a:extLst>
              <a:ext uri="{FF2B5EF4-FFF2-40B4-BE49-F238E27FC236}">
                <a16:creationId xmlns:a16="http://schemas.microsoft.com/office/drawing/2014/main" id="{7C343F9E-0836-4893-67DC-C3710B5D1D85}"/>
              </a:ext>
            </a:extLst>
          </p:cNvPr>
          <p:cNvPicPr>
            <a:picLocks noChangeAspect="1"/>
          </p:cNvPicPr>
          <p:nvPr/>
        </p:nvPicPr>
        <p:blipFill>
          <a:blip r:embed="rId5"/>
          <a:stretch>
            <a:fillRect/>
          </a:stretch>
        </p:blipFill>
        <p:spPr>
          <a:xfrm>
            <a:off x="685517" y="548230"/>
            <a:ext cx="7619542" cy="6114409"/>
          </a:xfrm>
          <a:prstGeom prst="rect">
            <a:avLst/>
          </a:prstGeom>
        </p:spPr>
      </p:pic>
    </p:spTree>
    <p:extLst>
      <p:ext uri="{BB962C8B-B14F-4D97-AF65-F5344CB8AC3E}">
        <p14:creationId xmlns:p14="http://schemas.microsoft.com/office/powerpoint/2010/main" val="3490111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BE861-CF80-E92B-6AC7-ED166764CC99}"/>
              </a:ext>
            </a:extLst>
          </p:cNvPr>
          <p:cNvSpPr>
            <a:spLocks noGrp="1"/>
          </p:cNvSpPr>
          <p:nvPr>
            <p:ph type="title"/>
          </p:nvPr>
        </p:nvSpPr>
        <p:spPr>
          <a:xfrm>
            <a:off x="838200" y="801510"/>
            <a:ext cx="4648200" cy="3939823"/>
          </a:xfrm>
        </p:spPr>
        <p:txBody>
          <a:bodyPr>
            <a:normAutofit/>
          </a:bodyPr>
          <a:lstStyle/>
          <a:p>
            <a:r>
              <a:rPr lang="en-US" sz="2400" dirty="0">
                <a:effectLst/>
                <a:latin typeface="Arial" panose="020B0604020202020204" pitchFamily="34" charset="0"/>
                <a:cs typeface="Arial" panose="020B0604020202020204" pitchFamily="34" charset="0"/>
              </a:rPr>
              <a:t>For additional </a:t>
            </a:r>
            <a:r>
              <a:rPr lang="en-US" sz="2400" dirty="0">
                <a:latin typeface="Arial" panose="020B0604020202020204" pitchFamily="34" charset="0"/>
                <a:cs typeface="Arial" panose="020B0604020202020204" pitchFamily="34" charset="0"/>
              </a:rPr>
              <a:t>i</a:t>
            </a:r>
            <a:r>
              <a:rPr lang="en-US" sz="2400" dirty="0">
                <a:effectLst/>
                <a:latin typeface="Arial" panose="020B0604020202020204" pitchFamily="34" charset="0"/>
                <a:cs typeface="Arial" panose="020B0604020202020204" pitchFamily="34" charset="0"/>
              </a:rPr>
              <a:t>nformation about Youth Guidance programs:</a:t>
            </a:r>
            <a:br>
              <a:rPr lang="en-US" sz="2400" dirty="0">
                <a:effectLst/>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D953246-8ECE-F4B2-BC08-A9F9F86C4783}"/>
              </a:ext>
            </a:extLst>
          </p:cNvPr>
          <p:cNvSpPr txBox="1"/>
          <p:nvPr/>
        </p:nvSpPr>
        <p:spPr>
          <a:xfrm>
            <a:off x="838200" y="3180884"/>
            <a:ext cx="5743222" cy="1138773"/>
          </a:xfrm>
          <a:prstGeom prst="rect">
            <a:avLst/>
          </a:prstGeom>
          <a:noFill/>
        </p:spPr>
        <p:txBody>
          <a:bodyPr wrap="square" lIns="91440" tIns="45720" rIns="91440" bIns="45720" anchor="t">
            <a:spAutoFit/>
          </a:bodyPr>
          <a:lstStyle/>
          <a:p>
            <a:pPr>
              <a:defRPr/>
            </a:pPr>
            <a:r>
              <a:rPr lang="en-US" b="1">
                <a:solidFill>
                  <a:prstClr val="white"/>
                </a:solidFill>
                <a:latin typeface="Arial"/>
                <a:cs typeface="Arial"/>
              </a:rPr>
              <a:t>Shawn Brown</a:t>
            </a:r>
            <a:endParaRPr lang="en-US"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a:p>
            <a:pPr>
              <a:defRPr/>
            </a:pPr>
            <a:r>
              <a:rPr lang="en-US">
                <a:solidFill>
                  <a:prstClr val="white"/>
                </a:solidFill>
                <a:latin typeface="Arial"/>
                <a:cs typeface="Arial"/>
              </a:rPr>
              <a:t>Executive Director, Youth Guidance Boston</a:t>
            </a:r>
            <a:endParaRPr lang="en-US"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a:p>
            <a:pPr>
              <a:defRPr/>
            </a:pPr>
            <a:r>
              <a:rPr lang="en-US">
                <a:solidFill>
                  <a:prstClr val="white"/>
                </a:solidFill>
                <a:latin typeface="Arial"/>
                <a:cs typeface="Arial"/>
              </a:rPr>
              <a:t>Shbrown@youth-guidance.org</a:t>
            </a:r>
            <a:endParaRPr lang="en-US" b="0" i="0" u="none" strike="noStrike" kern="1200" cap="none" spc="0" normalizeH="0" baseline="0" noProof="0">
              <a:ln>
                <a:noFill/>
              </a:ln>
              <a:solidFill>
                <a:prstClr val="white"/>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kern="1200" cap="none" spc="0" normalizeH="0" baseline="0" noProof="0">
              <a:ln>
                <a:noFill/>
              </a:ln>
              <a:solidFill>
                <a:prstClr val="white"/>
              </a:solidFill>
              <a:effectLst/>
              <a:uLnTx/>
              <a:uFillTx/>
              <a:latin typeface="Arial"/>
              <a:cs typeface="Arial"/>
            </a:endParaRPr>
          </a:p>
        </p:txBody>
      </p:sp>
      <p:pic>
        <p:nvPicPr>
          <p:cNvPr id="5" name="Picture 4">
            <a:extLst>
              <a:ext uri="{FF2B5EF4-FFF2-40B4-BE49-F238E27FC236}">
                <a16:creationId xmlns:a16="http://schemas.microsoft.com/office/drawing/2014/main" id="{1B3F444D-0FCB-A204-6A93-B9DBB516D725}"/>
              </a:ext>
            </a:extLst>
          </p:cNvPr>
          <p:cNvPicPr>
            <a:picLocks noChangeAspect="1"/>
          </p:cNvPicPr>
          <p:nvPr/>
        </p:nvPicPr>
        <p:blipFill>
          <a:blip r:embed="rId3"/>
          <a:stretch>
            <a:fillRect/>
          </a:stretch>
        </p:blipFill>
        <p:spPr>
          <a:xfrm>
            <a:off x="952500" y="585622"/>
            <a:ext cx="2336800" cy="977900"/>
          </a:xfrm>
          <a:prstGeom prst="rect">
            <a:avLst/>
          </a:prstGeom>
        </p:spPr>
      </p:pic>
      <p:pic>
        <p:nvPicPr>
          <p:cNvPr id="7" name="Picture 6" descr="A group of people sitting on a bench&#10;&#10;Description automatically generated">
            <a:extLst>
              <a:ext uri="{FF2B5EF4-FFF2-40B4-BE49-F238E27FC236}">
                <a16:creationId xmlns:a16="http://schemas.microsoft.com/office/drawing/2014/main" id="{63FF0FF6-CDE6-E32A-80D2-F1BBC095F224}"/>
              </a:ext>
            </a:extLst>
          </p:cNvPr>
          <p:cNvPicPr>
            <a:picLocks noChangeAspect="1"/>
          </p:cNvPicPr>
          <p:nvPr/>
        </p:nvPicPr>
        <p:blipFill>
          <a:blip r:embed="rId4"/>
          <a:srcRect b="3162"/>
          <a:stretch>
            <a:fillRect/>
          </a:stretch>
        </p:blipFill>
        <p:spPr>
          <a:xfrm>
            <a:off x="5682343" y="1661799"/>
            <a:ext cx="5987325" cy="3853800"/>
          </a:xfrm>
          <a:custGeom>
            <a:avLst/>
            <a:gdLst>
              <a:gd name="connsiteX0" fmla="*/ 0 w 5362862"/>
              <a:gd name="connsiteY0" fmla="*/ 0 h 3455312"/>
              <a:gd name="connsiteX1" fmla="*/ 5362862 w 5362862"/>
              <a:gd name="connsiteY1" fmla="*/ 0 h 3455312"/>
              <a:gd name="connsiteX2" fmla="*/ 5362862 w 5362862"/>
              <a:gd name="connsiteY2" fmla="*/ 3109834 h 3455312"/>
              <a:gd name="connsiteX3" fmla="*/ 5304629 w 5362862"/>
              <a:gd name="connsiteY3" fmla="*/ 3108730 h 3455312"/>
              <a:gd name="connsiteX4" fmla="*/ 5178137 w 5362862"/>
              <a:gd name="connsiteY4" fmla="*/ 3109912 h 3455312"/>
              <a:gd name="connsiteX5" fmla="*/ 5009172 w 5362862"/>
              <a:gd name="connsiteY5" fmla="*/ 3139729 h 3455312"/>
              <a:gd name="connsiteX6" fmla="*/ 4899841 w 5362862"/>
              <a:gd name="connsiteY6" fmla="*/ 3159608 h 3455312"/>
              <a:gd name="connsiteX7" fmla="*/ 4810389 w 5362862"/>
              <a:gd name="connsiteY7" fmla="*/ 3169547 h 3455312"/>
              <a:gd name="connsiteX8" fmla="*/ 4651363 w 5362862"/>
              <a:gd name="connsiteY8" fmla="*/ 3229182 h 3455312"/>
              <a:gd name="connsiteX9" fmla="*/ 4571850 w 5362862"/>
              <a:gd name="connsiteY9" fmla="*/ 3258999 h 3455312"/>
              <a:gd name="connsiteX10" fmla="*/ 4542033 w 5362862"/>
              <a:gd name="connsiteY10" fmla="*/ 3278877 h 3455312"/>
              <a:gd name="connsiteX11" fmla="*/ 4353189 w 5362862"/>
              <a:gd name="connsiteY11" fmla="*/ 3288816 h 3455312"/>
              <a:gd name="connsiteX12" fmla="*/ 4243859 w 5362862"/>
              <a:gd name="connsiteY12" fmla="*/ 3268938 h 3455312"/>
              <a:gd name="connsiteX13" fmla="*/ 4184224 w 5362862"/>
              <a:gd name="connsiteY13" fmla="*/ 3239121 h 3455312"/>
              <a:gd name="connsiteX14" fmla="*/ 3895989 w 5362862"/>
              <a:gd name="connsiteY14" fmla="*/ 3249060 h 3455312"/>
              <a:gd name="connsiteX15" fmla="*/ 3607755 w 5362862"/>
              <a:gd name="connsiteY15" fmla="*/ 3288816 h 3455312"/>
              <a:gd name="connsiteX16" fmla="*/ 3379155 w 5362862"/>
              <a:gd name="connsiteY16" fmla="*/ 3298755 h 3455312"/>
              <a:gd name="connsiteX17" fmla="*/ 3249946 w 5362862"/>
              <a:gd name="connsiteY17" fmla="*/ 3308695 h 3455312"/>
              <a:gd name="connsiteX18" fmla="*/ 2683415 w 5362862"/>
              <a:gd name="connsiteY18" fmla="*/ 3298755 h 3455312"/>
              <a:gd name="connsiteX19" fmla="*/ 2603902 w 5362862"/>
              <a:gd name="connsiteY19" fmla="*/ 3328573 h 3455312"/>
              <a:gd name="connsiteX20" fmla="*/ 2564146 w 5362862"/>
              <a:gd name="connsiteY20" fmla="*/ 3338512 h 3455312"/>
              <a:gd name="connsiteX21" fmla="*/ 2365363 w 5362862"/>
              <a:gd name="connsiteY21" fmla="*/ 3368329 h 3455312"/>
              <a:gd name="connsiteX22" fmla="*/ 2305728 w 5362862"/>
              <a:gd name="connsiteY22" fmla="*/ 3378269 h 3455312"/>
              <a:gd name="connsiteX23" fmla="*/ 2206337 w 5362862"/>
              <a:gd name="connsiteY23" fmla="*/ 3408086 h 3455312"/>
              <a:gd name="connsiteX24" fmla="*/ 2087068 w 5362862"/>
              <a:gd name="connsiteY24" fmla="*/ 3418025 h 3455312"/>
              <a:gd name="connsiteX25" fmla="*/ 2047311 w 5362862"/>
              <a:gd name="connsiteY25" fmla="*/ 3398147 h 3455312"/>
              <a:gd name="connsiteX26" fmla="*/ 2017494 w 5362862"/>
              <a:gd name="connsiteY26" fmla="*/ 3388208 h 3455312"/>
              <a:gd name="connsiteX27" fmla="*/ 1997615 w 5362862"/>
              <a:gd name="connsiteY27" fmla="*/ 3368329 h 3455312"/>
              <a:gd name="connsiteX28" fmla="*/ 1937981 w 5362862"/>
              <a:gd name="connsiteY28" fmla="*/ 3348451 h 3455312"/>
              <a:gd name="connsiteX29" fmla="*/ 1868407 w 5362862"/>
              <a:gd name="connsiteY29" fmla="*/ 3338512 h 3455312"/>
              <a:gd name="connsiteX30" fmla="*/ 1252181 w 5362862"/>
              <a:gd name="connsiteY30" fmla="*/ 3358390 h 3455312"/>
              <a:gd name="connsiteX31" fmla="*/ 1131878 w 5362862"/>
              <a:gd name="connsiteY31" fmla="*/ 3340492 h 3455312"/>
              <a:gd name="connsiteX32" fmla="*/ 1154882 w 5362862"/>
              <a:gd name="connsiteY32" fmla="*/ 3336654 h 3455312"/>
              <a:gd name="connsiteX33" fmla="*/ 1155596 w 5362862"/>
              <a:gd name="connsiteY33" fmla="*/ 3336566 h 3455312"/>
              <a:gd name="connsiteX34" fmla="*/ 1156133 w 5362862"/>
              <a:gd name="connsiteY34" fmla="*/ 3336445 h 3455312"/>
              <a:gd name="connsiteX35" fmla="*/ 1154882 w 5362862"/>
              <a:gd name="connsiteY35" fmla="*/ 3336654 h 3455312"/>
              <a:gd name="connsiteX36" fmla="*/ 1136012 w 5362862"/>
              <a:gd name="connsiteY36" fmla="*/ 3338980 h 3455312"/>
              <a:gd name="connsiteX37" fmla="*/ 1053398 w 5362862"/>
              <a:gd name="connsiteY37" fmla="*/ 3348451 h 3455312"/>
              <a:gd name="connsiteX38" fmla="*/ 1013641 w 5362862"/>
              <a:gd name="connsiteY38" fmla="*/ 3328573 h 3455312"/>
              <a:gd name="connsiteX39" fmla="*/ 954007 w 5362862"/>
              <a:gd name="connsiteY39" fmla="*/ 3318634 h 3455312"/>
              <a:gd name="connsiteX40" fmla="*/ 864555 w 5362862"/>
              <a:gd name="connsiteY40" fmla="*/ 3338512 h 3455312"/>
              <a:gd name="connsiteX41" fmla="*/ 804920 w 5362862"/>
              <a:gd name="connsiteY41" fmla="*/ 3348451 h 3455312"/>
              <a:gd name="connsiteX42" fmla="*/ 735346 w 5362862"/>
              <a:gd name="connsiteY42" fmla="*/ 3368329 h 3455312"/>
              <a:gd name="connsiteX43" fmla="*/ 596198 w 5362862"/>
              <a:gd name="connsiteY43" fmla="*/ 3447842 h 3455312"/>
              <a:gd name="connsiteX44" fmla="*/ 496807 w 5362862"/>
              <a:gd name="connsiteY44" fmla="*/ 3418025 h 3455312"/>
              <a:gd name="connsiteX45" fmla="*/ 417294 w 5362862"/>
              <a:gd name="connsiteY45" fmla="*/ 3398147 h 3455312"/>
              <a:gd name="connsiteX46" fmla="*/ 188694 w 5362862"/>
              <a:gd name="connsiteY46" fmla="*/ 3408086 h 3455312"/>
              <a:gd name="connsiteX47" fmla="*/ 119120 w 5362862"/>
              <a:gd name="connsiteY47" fmla="*/ 3437903 h 3455312"/>
              <a:gd name="connsiteX48" fmla="*/ 49788 w 5362862"/>
              <a:gd name="connsiteY48" fmla="*/ 3449169 h 3455312"/>
              <a:gd name="connsiteX49" fmla="*/ 0 w 5362862"/>
              <a:gd name="connsiteY49" fmla="*/ 3455312 h 345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362862" h="3455312">
                <a:moveTo>
                  <a:pt x="0" y="0"/>
                </a:moveTo>
                <a:lnTo>
                  <a:pt x="5362862" y="0"/>
                </a:lnTo>
                <a:lnTo>
                  <a:pt x="5362862" y="3109834"/>
                </a:lnTo>
                <a:lnTo>
                  <a:pt x="5304629" y="3108730"/>
                </a:lnTo>
                <a:cubicBezTo>
                  <a:pt x="5187546" y="3103607"/>
                  <a:pt x="5253801" y="3084691"/>
                  <a:pt x="5178137" y="3109912"/>
                </a:cubicBezTo>
                <a:cubicBezTo>
                  <a:pt x="4978537" y="3134862"/>
                  <a:pt x="5227364" y="3101224"/>
                  <a:pt x="5009172" y="3139729"/>
                </a:cubicBezTo>
                <a:cubicBezTo>
                  <a:pt x="4889763" y="3160802"/>
                  <a:pt x="4966570" y="3137366"/>
                  <a:pt x="4899841" y="3159608"/>
                </a:cubicBezTo>
                <a:lnTo>
                  <a:pt x="4810389" y="3169547"/>
                </a:lnTo>
                <a:cubicBezTo>
                  <a:pt x="4772087" y="3173803"/>
                  <a:pt x="4689548" y="3213908"/>
                  <a:pt x="4651363" y="3229182"/>
                </a:cubicBezTo>
                <a:cubicBezTo>
                  <a:pt x="4625081" y="3239695"/>
                  <a:pt x="4597619" y="3247286"/>
                  <a:pt x="4571850" y="3258999"/>
                </a:cubicBezTo>
                <a:cubicBezTo>
                  <a:pt x="4560975" y="3263942"/>
                  <a:pt x="4553869" y="3277263"/>
                  <a:pt x="4542033" y="3278877"/>
                </a:cubicBezTo>
                <a:cubicBezTo>
                  <a:pt x="4479576" y="3287394"/>
                  <a:pt x="4416137" y="3285503"/>
                  <a:pt x="4353189" y="3288816"/>
                </a:cubicBezTo>
                <a:cubicBezTo>
                  <a:pt x="4337066" y="3286513"/>
                  <a:pt x="4267291" y="3278980"/>
                  <a:pt x="4243859" y="3268938"/>
                </a:cubicBezTo>
                <a:cubicBezTo>
                  <a:pt x="4212306" y="3255416"/>
                  <a:pt x="4219249" y="3242167"/>
                  <a:pt x="4184224" y="3239121"/>
                </a:cubicBezTo>
                <a:cubicBezTo>
                  <a:pt x="3982342" y="3221566"/>
                  <a:pt x="4037587" y="3217594"/>
                  <a:pt x="3895989" y="3249060"/>
                </a:cubicBezTo>
                <a:cubicBezTo>
                  <a:pt x="3686115" y="3261405"/>
                  <a:pt x="3781759" y="3245315"/>
                  <a:pt x="3607755" y="3288816"/>
                </a:cubicBezTo>
                <a:cubicBezTo>
                  <a:pt x="3531555" y="3292129"/>
                  <a:pt x="3455114" y="3291850"/>
                  <a:pt x="3379155" y="3298755"/>
                </a:cubicBezTo>
                <a:cubicBezTo>
                  <a:pt x="3241289" y="3311288"/>
                  <a:pt x="3320560" y="3332233"/>
                  <a:pt x="3249946" y="3308695"/>
                </a:cubicBezTo>
                <a:cubicBezTo>
                  <a:pt x="3061102" y="3305382"/>
                  <a:pt x="2872288" y="3298755"/>
                  <a:pt x="2683415" y="3298755"/>
                </a:cubicBezTo>
                <a:cubicBezTo>
                  <a:pt x="2640432" y="3298755"/>
                  <a:pt x="2634747" y="3308010"/>
                  <a:pt x="2603902" y="3328573"/>
                </a:cubicBezTo>
                <a:cubicBezTo>
                  <a:pt x="2590650" y="3331886"/>
                  <a:pt x="2577620" y="3336266"/>
                  <a:pt x="2564146" y="3338512"/>
                </a:cubicBezTo>
                <a:lnTo>
                  <a:pt x="2365363" y="3368329"/>
                </a:lnTo>
                <a:lnTo>
                  <a:pt x="2305728" y="3378269"/>
                </a:lnTo>
                <a:cubicBezTo>
                  <a:pt x="2219272" y="3392680"/>
                  <a:pt x="2275460" y="3399446"/>
                  <a:pt x="2206337" y="3408086"/>
                </a:cubicBezTo>
                <a:cubicBezTo>
                  <a:pt x="2166751" y="3413034"/>
                  <a:pt x="2126824" y="3414712"/>
                  <a:pt x="2087068" y="3418025"/>
                </a:cubicBezTo>
                <a:cubicBezTo>
                  <a:pt x="2073816" y="3411399"/>
                  <a:pt x="2060930" y="3403983"/>
                  <a:pt x="2047311" y="3398147"/>
                </a:cubicBezTo>
                <a:cubicBezTo>
                  <a:pt x="2037681" y="3394020"/>
                  <a:pt x="2026478" y="3393598"/>
                  <a:pt x="2017494" y="3388208"/>
                </a:cubicBezTo>
                <a:cubicBezTo>
                  <a:pt x="2009458" y="3383387"/>
                  <a:pt x="2004241" y="3374955"/>
                  <a:pt x="1997615" y="3368329"/>
                </a:cubicBezTo>
                <a:cubicBezTo>
                  <a:pt x="1997615" y="3368329"/>
                  <a:pt x="1958398" y="3353163"/>
                  <a:pt x="1937981" y="3348451"/>
                </a:cubicBezTo>
                <a:cubicBezTo>
                  <a:pt x="1915154" y="3343183"/>
                  <a:pt x="1891598" y="3341825"/>
                  <a:pt x="1868407" y="3338512"/>
                </a:cubicBezTo>
                <a:cubicBezTo>
                  <a:pt x="1662998" y="3345138"/>
                  <a:pt x="1457697" y="3358390"/>
                  <a:pt x="1252181" y="3358390"/>
                </a:cubicBezTo>
                <a:cubicBezTo>
                  <a:pt x="1069155" y="3358390"/>
                  <a:pt x="1097031" y="3347286"/>
                  <a:pt x="1131878" y="3340492"/>
                </a:cubicBezTo>
                <a:lnTo>
                  <a:pt x="1154882" y="3336654"/>
                </a:lnTo>
                <a:lnTo>
                  <a:pt x="1155596" y="3336566"/>
                </a:lnTo>
                <a:cubicBezTo>
                  <a:pt x="1169134" y="3334836"/>
                  <a:pt x="1165728" y="3335067"/>
                  <a:pt x="1156133" y="3336445"/>
                </a:cubicBezTo>
                <a:lnTo>
                  <a:pt x="1154882" y="3336654"/>
                </a:lnTo>
                <a:lnTo>
                  <a:pt x="1136012" y="3338980"/>
                </a:lnTo>
                <a:cubicBezTo>
                  <a:pt x="1118660" y="3341065"/>
                  <a:pt x="1092184" y="3344142"/>
                  <a:pt x="1053398" y="3348451"/>
                </a:cubicBezTo>
                <a:lnTo>
                  <a:pt x="1013641" y="3328573"/>
                </a:lnTo>
                <a:cubicBezTo>
                  <a:pt x="993763" y="3325260"/>
                  <a:pt x="974159" y="3318634"/>
                  <a:pt x="954007" y="3318634"/>
                </a:cubicBezTo>
                <a:cubicBezTo>
                  <a:pt x="919022" y="3318634"/>
                  <a:pt x="895303" y="3328263"/>
                  <a:pt x="864555" y="3338512"/>
                </a:cubicBezTo>
                <a:cubicBezTo>
                  <a:pt x="844677" y="3341825"/>
                  <a:pt x="824556" y="3343920"/>
                  <a:pt x="804920" y="3348451"/>
                </a:cubicBezTo>
                <a:cubicBezTo>
                  <a:pt x="781418" y="3353874"/>
                  <a:pt x="758448" y="3361398"/>
                  <a:pt x="735346" y="3368329"/>
                </a:cubicBezTo>
                <a:cubicBezTo>
                  <a:pt x="671568" y="3387463"/>
                  <a:pt x="685424" y="3391063"/>
                  <a:pt x="596198" y="3447842"/>
                </a:cubicBezTo>
                <a:cubicBezTo>
                  <a:pt x="473017" y="3417047"/>
                  <a:pt x="666184" y="3466418"/>
                  <a:pt x="496807" y="3418025"/>
                </a:cubicBezTo>
                <a:cubicBezTo>
                  <a:pt x="470538" y="3410520"/>
                  <a:pt x="443798" y="3404773"/>
                  <a:pt x="417294" y="3398147"/>
                </a:cubicBezTo>
                <a:cubicBezTo>
                  <a:pt x="341094" y="3401460"/>
                  <a:pt x="264741" y="3402236"/>
                  <a:pt x="188694" y="3408086"/>
                </a:cubicBezTo>
                <a:cubicBezTo>
                  <a:pt x="155829" y="3410614"/>
                  <a:pt x="152678" y="3430446"/>
                  <a:pt x="119120" y="3437903"/>
                </a:cubicBezTo>
                <a:cubicBezTo>
                  <a:pt x="96251" y="3442985"/>
                  <a:pt x="73060" y="3446298"/>
                  <a:pt x="49788" y="3449169"/>
                </a:cubicBezTo>
                <a:lnTo>
                  <a:pt x="0" y="3455312"/>
                </a:lnTo>
                <a:close/>
              </a:path>
            </a:pathLst>
          </a:custGeom>
        </p:spPr>
      </p:pic>
    </p:spTree>
    <p:extLst>
      <p:ext uri="{BB962C8B-B14F-4D97-AF65-F5344CB8AC3E}">
        <p14:creationId xmlns:p14="http://schemas.microsoft.com/office/powerpoint/2010/main" val="3501887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09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7262-D2AF-43B4-886C-DB2344A0BCD5}"/>
              </a:ext>
            </a:extLst>
          </p:cNvPr>
          <p:cNvSpPr>
            <a:spLocks noGrp="1"/>
          </p:cNvSpPr>
          <p:nvPr>
            <p:ph type="title"/>
          </p:nvPr>
        </p:nvSpPr>
        <p:spPr/>
        <p:txBody>
          <a:bodyPr>
            <a:normAutofit/>
          </a:bodyPr>
          <a:lstStyle/>
          <a:p>
            <a:r>
              <a:rPr lang="en-US" b="1"/>
              <a:t>Youth Guidance Programs</a:t>
            </a:r>
          </a:p>
        </p:txBody>
      </p:sp>
      <p:graphicFrame>
        <p:nvGraphicFramePr>
          <p:cNvPr id="5" name="Table 4">
            <a:extLst>
              <a:ext uri="{FF2B5EF4-FFF2-40B4-BE49-F238E27FC236}">
                <a16:creationId xmlns:a16="http://schemas.microsoft.com/office/drawing/2014/main" id="{21FA2025-2D79-4DAF-BA49-076261615645}"/>
              </a:ext>
            </a:extLst>
          </p:cNvPr>
          <p:cNvGraphicFramePr>
            <a:graphicFrameLocks noGrp="1"/>
          </p:cNvGraphicFramePr>
          <p:nvPr/>
        </p:nvGraphicFramePr>
        <p:xfrm>
          <a:off x="2719975" y="2038107"/>
          <a:ext cx="5979441" cy="3992880"/>
        </p:xfrm>
        <a:graphic>
          <a:graphicData uri="http://schemas.openxmlformats.org/drawingml/2006/table">
            <a:tbl>
              <a:tblPr/>
              <a:tblGrid>
                <a:gridCol w="2009016">
                  <a:extLst>
                    <a:ext uri="{9D8B030D-6E8A-4147-A177-3AD203B41FA5}">
                      <a16:colId xmlns:a16="http://schemas.microsoft.com/office/drawing/2014/main" val="3498829310"/>
                    </a:ext>
                  </a:extLst>
                </a:gridCol>
                <a:gridCol w="1904281">
                  <a:extLst>
                    <a:ext uri="{9D8B030D-6E8A-4147-A177-3AD203B41FA5}">
                      <a16:colId xmlns:a16="http://schemas.microsoft.com/office/drawing/2014/main" val="283250267"/>
                    </a:ext>
                  </a:extLst>
                </a:gridCol>
                <a:gridCol w="2066144">
                  <a:extLst>
                    <a:ext uri="{9D8B030D-6E8A-4147-A177-3AD203B41FA5}">
                      <a16:colId xmlns:a16="http://schemas.microsoft.com/office/drawing/2014/main" val="1038984499"/>
                    </a:ext>
                  </a:extLst>
                </a:gridCol>
              </a:tblGrid>
              <a:tr h="721590">
                <a:tc>
                  <a:txBody>
                    <a:bodyPr/>
                    <a:lstStyle/>
                    <a:p>
                      <a:pPr algn="ctr" fontAlgn="base"/>
                      <a:r>
                        <a:rPr lang="en-US" sz="1800" b="1" i="0">
                          <a:solidFill>
                            <a:srgbClr val="FFFFFF"/>
                          </a:solidFill>
                          <a:effectLst/>
                          <a:latin typeface="Raleway" panose="020B0003030101060003" pitchFamily="34" charset="0"/>
                        </a:rPr>
                        <a:t>Counseling &amp;​</a:t>
                      </a:r>
                      <a:endParaRPr lang="en-US" sz="2000" b="1" i="0">
                        <a:solidFill>
                          <a:srgbClr val="FFFFFF"/>
                        </a:solidFill>
                        <a:effectLst/>
                      </a:endParaRPr>
                    </a:p>
                    <a:p>
                      <a:pPr algn="ctr" fontAlgn="base"/>
                      <a:r>
                        <a:rPr lang="en-US" sz="1800" b="1" i="0">
                          <a:solidFill>
                            <a:srgbClr val="FFFFFF"/>
                          </a:solidFill>
                          <a:effectLst/>
                          <a:latin typeface="Raleway" panose="020B0003030101060003" pitchFamily="34" charset="0"/>
                        </a:rPr>
                        <a:t> Prevention​</a:t>
                      </a:r>
                      <a:endParaRPr lang="en-US" sz="2000" b="1" i="0">
                        <a:solidFill>
                          <a:srgbClr val="FFFFFF"/>
                        </a:solidFill>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7A324"/>
                    </a:solidFill>
                  </a:tcPr>
                </a:tc>
                <a:tc>
                  <a:txBody>
                    <a:bodyPr/>
                    <a:lstStyle/>
                    <a:p>
                      <a:pPr algn="ctr" fontAlgn="base"/>
                      <a:r>
                        <a:rPr lang="en-US" sz="1800" b="1" i="0">
                          <a:solidFill>
                            <a:srgbClr val="FFFFFF"/>
                          </a:solidFill>
                          <a:effectLst/>
                          <a:latin typeface="Raleway"/>
                        </a:rPr>
                        <a:t>Community &amp;​</a:t>
                      </a:r>
                      <a:endParaRPr lang="en-US" sz="2000" b="1" i="0">
                        <a:solidFill>
                          <a:srgbClr val="FFFFFF"/>
                        </a:solidFill>
                        <a:effectLst/>
                      </a:endParaRPr>
                    </a:p>
                    <a:p>
                      <a:pPr algn="ctr" fontAlgn="base"/>
                      <a:r>
                        <a:rPr lang="en-US" sz="1800" b="1" i="0">
                          <a:solidFill>
                            <a:srgbClr val="FFFFFF"/>
                          </a:solidFill>
                          <a:effectLst/>
                          <a:latin typeface="Raleway"/>
                        </a:rPr>
                        <a:t> After School​</a:t>
                      </a:r>
                      <a:endParaRPr lang="en-US" sz="2000" b="1" i="0">
                        <a:solidFill>
                          <a:srgbClr val="FFFFFF"/>
                        </a:solidFill>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7A324"/>
                    </a:solidFill>
                  </a:tcPr>
                </a:tc>
                <a:tc>
                  <a:txBody>
                    <a:bodyPr/>
                    <a:lstStyle/>
                    <a:p>
                      <a:pPr algn="ctr" fontAlgn="base"/>
                      <a:r>
                        <a:rPr lang="en-US" sz="1800" b="1" i="0">
                          <a:solidFill>
                            <a:srgbClr val="FFFFFF"/>
                          </a:solidFill>
                          <a:effectLst/>
                          <a:latin typeface="Raleway"/>
                        </a:rPr>
                        <a:t>Career Readiness &amp; Success</a:t>
                      </a:r>
                      <a:endParaRPr lang="en-US" sz="2000" b="1" i="0">
                        <a:solidFill>
                          <a:srgbClr val="FFFFFF"/>
                        </a:solidFill>
                        <a:effectLst/>
                        <a:latin typeface="Raleway"/>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57A324"/>
                    </a:solidFill>
                  </a:tcPr>
                </a:tc>
                <a:extLst>
                  <a:ext uri="{0D108BD9-81ED-4DB2-BD59-A6C34878D82A}">
                    <a16:rowId xmlns:a16="http://schemas.microsoft.com/office/drawing/2014/main" val="542858591"/>
                  </a:ext>
                </a:extLst>
              </a:tr>
              <a:tr h="2881405">
                <a:tc>
                  <a:txBody>
                    <a:bodyPr/>
                    <a:lstStyle/>
                    <a:p>
                      <a:pPr algn="l" fontAlgn="base"/>
                      <a:r>
                        <a:rPr lang="en-US" sz="1600" b="1" i="0">
                          <a:solidFill>
                            <a:srgbClr val="000000"/>
                          </a:solidFill>
                          <a:effectLst/>
                          <a:latin typeface="Raleway" panose="020B0003030101060003" pitchFamily="34" charset="0"/>
                        </a:rPr>
                        <a:t>Becoming a Man  </a:t>
                      </a:r>
                      <a:r>
                        <a:rPr lang="en-US" sz="1600" b="0" i="0">
                          <a:solidFill>
                            <a:srgbClr val="000000"/>
                          </a:solidFill>
                          <a:effectLst/>
                          <a:latin typeface="Raleway" panose="020B0003030101060003" pitchFamily="34" charset="0"/>
                        </a:rPr>
                        <a:t>​</a:t>
                      </a:r>
                      <a:endParaRPr lang="en-US" sz="2000" b="0" i="0">
                        <a:solidFill>
                          <a:srgbClr val="000000"/>
                        </a:solidFill>
                        <a:effectLst/>
                      </a:endParaRPr>
                    </a:p>
                    <a:p>
                      <a:pPr algn="l" fontAlgn="base"/>
                      <a:r>
                        <a:rPr lang="en-US" sz="1600" b="0" i="0">
                          <a:solidFill>
                            <a:srgbClr val="000000"/>
                          </a:solidFill>
                          <a:effectLst/>
                          <a:latin typeface="Raleway" panose="020B0003030101060003" pitchFamily="34" charset="0"/>
                        </a:rPr>
                        <a:t>​</a:t>
                      </a:r>
                      <a:endParaRPr lang="en-US" sz="2000" b="0" i="0">
                        <a:solidFill>
                          <a:srgbClr val="000000"/>
                        </a:solidFill>
                        <a:effectLst/>
                      </a:endParaRPr>
                    </a:p>
                    <a:p>
                      <a:pPr algn="l" fontAlgn="base"/>
                      <a:r>
                        <a:rPr lang="en-US" sz="1600" b="1" i="0">
                          <a:solidFill>
                            <a:srgbClr val="000000"/>
                          </a:solidFill>
                          <a:effectLst/>
                          <a:latin typeface="Raleway" panose="020B0003030101060003" pitchFamily="34" charset="0"/>
                        </a:rPr>
                        <a:t>Working On </a:t>
                      </a:r>
                    </a:p>
                    <a:p>
                      <a:pPr algn="l" fontAlgn="base"/>
                      <a:r>
                        <a:rPr lang="en-US" sz="1600" b="1" i="0">
                          <a:solidFill>
                            <a:srgbClr val="000000"/>
                          </a:solidFill>
                          <a:effectLst/>
                          <a:latin typeface="Raleway" panose="020B0003030101060003" pitchFamily="34" charset="0"/>
                        </a:rPr>
                        <a:t>Womanhood </a:t>
                      </a:r>
                      <a:r>
                        <a:rPr lang="en-US" sz="1600" b="0" i="0">
                          <a:solidFill>
                            <a:srgbClr val="000000"/>
                          </a:solidFill>
                          <a:effectLst/>
                          <a:latin typeface="Raleway" panose="020B0003030101060003" pitchFamily="34" charset="0"/>
                        </a:rPr>
                        <a:t>​</a:t>
                      </a:r>
                      <a:endParaRPr lang="en-US" sz="2000" b="0" i="0">
                        <a:solidFill>
                          <a:srgbClr val="000000"/>
                        </a:solidFill>
                        <a:effectLst/>
                      </a:endParaRPr>
                    </a:p>
                    <a:p>
                      <a:pPr algn="l" fontAlgn="base">
                        <a:buFont typeface="Arial" panose="020B0604020202020204" pitchFamily="34" charset="0"/>
                        <a:buNone/>
                      </a:pPr>
                      <a:endParaRPr lang="en-US" sz="1200" b="0" i="0">
                        <a:solidFill>
                          <a:srgbClr val="000000"/>
                        </a:solidFill>
                        <a:effectLst/>
                        <a:latin typeface="Arial" panose="020B0604020202020204" pitchFamily="34" charset="0"/>
                      </a:endParaRPr>
                    </a:p>
                    <a:p>
                      <a:pPr algn="l" fontAlgn="base"/>
                      <a:r>
                        <a:rPr lang="en-US" sz="1600" b="1" i="0">
                          <a:solidFill>
                            <a:srgbClr val="000000"/>
                          </a:solidFill>
                          <a:effectLst/>
                          <a:latin typeface="Raleway" panose="020B0003030101060003" pitchFamily="34" charset="0"/>
                        </a:rPr>
                        <a:t>STRIVE</a:t>
                      </a:r>
                      <a:r>
                        <a:rPr lang="en-US" sz="1600" b="0" i="0">
                          <a:solidFill>
                            <a:srgbClr val="000000"/>
                          </a:solidFill>
                          <a:effectLst/>
                          <a:latin typeface="Raleway" panose="020B0003030101060003" pitchFamily="34" charset="0"/>
                        </a:rPr>
                        <a:t>​</a:t>
                      </a:r>
                      <a:endParaRPr lang="en-US" sz="2000" b="0" i="0">
                        <a:solidFill>
                          <a:srgbClr val="000000"/>
                        </a:solidFill>
                        <a:effectLst/>
                      </a:endParaRPr>
                    </a:p>
                    <a:p>
                      <a:pPr algn="l" fontAlgn="base"/>
                      <a:r>
                        <a:rPr lang="en-US" sz="1600" b="0" i="0">
                          <a:solidFill>
                            <a:srgbClr val="000000"/>
                          </a:solidFill>
                          <a:effectLst/>
                          <a:latin typeface="Raleway" panose="020B0003030101060003" pitchFamily="34" charset="0"/>
                        </a:rPr>
                        <a:t>​</a:t>
                      </a:r>
                      <a:endParaRPr lang="en-US" sz="2000" b="0" i="0">
                        <a:solidFill>
                          <a:srgbClr val="000000"/>
                        </a:solidFill>
                        <a:effectLst/>
                      </a:endParaRPr>
                    </a:p>
                    <a:p>
                      <a:pPr algn="l" fontAlgn="base"/>
                      <a:r>
                        <a:rPr lang="en-US" sz="1600" b="1" i="0">
                          <a:solidFill>
                            <a:srgbClr val="000000"/>
                          </a:solidFill>
                          <a:effectLst/>
                          <a:latin typeface="Raleway" panose="020B0003030101060003" pitchFamily="34" charset="0"/>
                        </a:rPr>
                        <a:t>School-based Counseling </a:t>
                      </a:r>
                      <a:r>
                        <a:rPr lang="en-US" sz="1600" b="0" i="0">
                          <a:solidFill>
                            <a:srgbClr val="000000"/>
                          </a:solidFill>
                          <a:effectLst/>
                          <a:latin typeface="Raleway" panose="020B0003030101060003" pitchFamily="34" charset="0"/>
                        </a:rPr>
                        <a:t>​</a:t>
                      </a:r>
                      <a:endParaRPr lang="en-US" sz="2000" b="0" i="0">
                        <a:solidFill>
                          <a:srgbClr val="000000"/>
                        </a:solidFill>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3D49D"/>
                    </a:solidFill>
                  </a:tcPr>
                </a:tc>
                <a:tc>
                  <a:txBody>
                    <a:bodyPr/>
                    <a:lstStyle/>
                    <a:p>
                      <a:pPr algn="l" fontAlgn="base"/>
                      <a:r>
                        <a:rPr lang="en-US" sz="1600" b="1" i="0">
                          <a:solidFill>
                            <a:srgbClr val="000000"/>
                          </a:solidFill>
                          <a:effectLst/>
                          <a:latin typeface="Raleway"/>
                        </a:rPr>
                        <a:t>Full-Service Community schools</a:t>
                      </a:r>
                      <a:r>
                        <a:rPr lang="en-US" sz="1600" b="0" i="0">
                          <a:solidFill>
                            <a:srgbClr val="000000"/>
                          </a:solidFill>
                          <a:effectLst/>
                          <a:latin typeface="Raleway"/>
                        </a:rPr>
                        <a:t>​</a:t>
                      </a:r>
                      <a:endParaRPr lang="en-US" sz="2000" b="0" i="0">
                        <a:solidFill>
                          <a:srgbClr val="000000"/>
                        </a:solidFill>
                        <a:effectLst/>
                      </a:endParaRPr>
                    </a:p>
                    <a:p>
                      <a:pPr algn="l" fontAlgn="base"/>
                      <a:r>
                        <a:rPr lang="en-US" sz="1600" b="0" i="0">
                          <a:solidFill>
                            <a:srgbClr val="000000"/>
                          </a:solidFill>
                          <a:effectLst/>
                          <a:latin typeface="Raleway"/>
                        </a:rPr>
                        <a:t>​</a:t>
                      </a:r>
                      <a:endParaRPr lang="en-US" sz="2000" b="0" i="0">
                        <a:solidFill>
                          <a:srgbClr val="000000"/>
                        </a:solidFill>
                        <a:effectLst/>
                      </a:endParaRPr>
                    </a:p>
                    <a:p>
                      <a:pPr algn="l" fontAlgn="base"/>
                      <a:r>
                        <a:rPr lang="en-US" sz="1600" b="1" i="0">
                          <a:solidFill>
                            <a:srgbClr val="000000"/>
                          </a:solidFill>
                          <a:effectLst/>
                          <a:latin typeface="Raleway"/>
                        </a:rPr>
                        <a:t>Parent and Family Engagement  </a:t>
                      </a:r>
                      <a:r>
                        <a:rPr lang="en-US" sz="1600" b="0" i="0">
                          <a:solidFill>
                            <a:srgbClr val="000000"/>
                          </a:solidFill>
                          <a:effectLst/>
                          <a:latin typeface="Raleway"/>
                        </a:rPr>
                        <a:t>​</a:t>
                      </a:r>
                      <a:endParaRPr lang="en-US" sz="2000" b="0" i="0">
                        <a:solidFill>
                          <a:srgbClr val="000000"/>
                        </a:solidFill>
                        <a:effectLst/>
                      </a:endParaRPr>
                    </a:p>
                    <a:p>
                      <a:pPr algn="l" fontAlgn="base"/>
                      <a:r>
                        <a:rPr lang="en-US" sz="1600" b="0" i="0">
                          <a:solidFill>
                            <a:srgbClr val="000000"/>
                          </a:solidFill>
                          <a:effectLst/>
                          <a:latin typeface="Raleway"/>
                        </a:rPr>
                        <a:t>​</a:t>
                      </a:r>
                      <a:endParaRPr lang="en-US" sz="2000" b="0" i="0">
                        <a:solidFill>
                          <a:srgbClr val="000000"/>
                        </a:solidFill>
                        <a:effectLst/>
                      </a:endParaRPr>
                    </a:p>
                    <a:p>
                      <a:pPr algn="l" fontAlgn="base"/>
                      <a:r>
                        <a:rPr lang="en-US" sz="1600" b="1" i="0">
                          <a:solidFill>
                            <a:srgbClr val="000000"/>
                          </a:solidFill>
                          <a:effectLst/>
                          <a:latin typeface="Raleway"/>
                        </a:rPr>
                        <a:t>Extended Day Enrichment </a:t>
                      </a:r>
                      <a:r>
                        <a:rPr lang="en-US" sz="1600" b="0" i="0">
                          <a:solidFill>
                            <a:srgbClr val="000000"/>
                          </a:solidFill>
                          <a:effectLst/>
                          <a:latin typeface="Raleway"/>
                        </a:rPr>
                        <a:t> ​</a:t>
                      </a:r>
                      <a:endParaRPr lang="en-US" sz="2000" b="0" i="0">
                        <a:solidFill>
                          <a:srgbClr val="000000"/>
                        </a:solidFill>
                        <a:effectLst/>
                        <a:latin typeface="Raleway"/>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3D49D"/>
                    </a:solidFill>
                  </a:tcPr>
                </a:tc>
                <a:tc>
                  <a:txBody>
                    <a:bodyPr/>
                    <a:lstStyle/>
                    <a:p>
                      <a:pPr algn="l" fontAlgn="base"/>
                      <a:r>
                        <a:rPr lang="en-US" sz="1600" b="1" i="0">
                          <a:solidFill>
                            <a:srgbClr val="000000"/>
                          </a:solidFill>
                          <a:effectLst/>
                          <a:latin typeface="Raleway" panose="020B0003030101060003" pitchFamily="34" charset="0"/>
                        </a:rPr>
                        <a:t>Project Prepare</a:t>
                      </a:r>
                      <a:r>
                        <a:rPr lang="en-US" sz="1600" b="0" i="0">
                          <a:solidFill>
                            <a:srgbClr val="000000"/>
                          </a:solidFill>
                          <a:effectLst/>
                          <a:latin typeface="Raleway" panose="020B0003030101060003" pitchFamily="34" charset="0"/>
                        </a:rPr>
                        <a:t> ​</a:t>
                      </a:r>
                      <a:endParaRPr lang="en-US" sz="2000" b="0" i="0">
                        <a:solidFill>
                          <a:srgbClr val="000000"/>
                        </a:solidFill>
                        <a:effectLst/>
                      </a:endParaRPr>
                    </a:p>
                    <a:p>
                      <a:pPr algn="l" fontAlgn="base"/>
                      <a:r>
                        <a:rPr lang="en-US" sz="1600" b="0" i="0">
                          <a:solidFill>
                            <a:srgbClr val="000000"/>
                          </a:solidFill>
                          <a:effectLst/>
                          <a:latin typeface="Raleway" panose="020B0003030101060003" pitchFamily="34" charset="0"/>
                        </a:rPr>
                        <a:t>(In-School)​</a:t>
                      </a:r>
                      <a:endParaRPr lang="en-US" sz="2000" b="0" i="0">
                        <a:solidFill>
                          <a:srgbClr val="000000"/>
                        </a:solidFill>
                        <a:effectLst/>
                      </a:endParaRPr>
                    </a:p>
                    <a:p>
                      <a:pPr algn="l" fontAlgn="base"/>
                      <a:r>
                        <a:rPr lang="en-US" sz="1600" b="0" i="0">
                          <a:solidFill>
                            <a:srgbClr val="000000"/>
                          </a:solidFill>
                          <a:effectLst/>
                          <a:latin typeface="Raleway" panose="020B0003030101060003" pitchFamily="34" charset="0"/>
                        </a:rPr>
                        <a:t>​</a:t>
                      </a:r>
                      <a:endParaRPr lang="en-US" sz="2000" b="0" i="0">
                        <a:solidFill>
                          <a:srgbClr val="000000"/>
                        </a:solidFill>
                        <a:effectLst/>
                      </a:endParaRPr>
                    </a:p>
                    <a:p>
                      <a:pPr algn="l" fontAlgn="base"/>
                      <a:r>
                        <a:rPr lang="en-US" sz="1600" b="1" i="0">
                          <a:solidFill>
                            <a:srgbClr val="000000"/>
                          </a:solidFill>
                          <a:effectLst/>
                          <a:latin typeface="Raleway" panose="020B0003030101060003" pitchFamily="34" charset="0"/>
                        </a:rPr>
                        <a:t>Project Prepare Blue</a:t>
                      </a:r>
                      <a:r>
                        <a:rPr lang="en-US" sz="1600" b="0" i="0">
                          <a:solidFill>
                            <a:srgbClr val="000000"/>
                          </a:solidFill>
                          <a:effectLst/>
                          <a:latin typeface="Raleway" panose="020B0003030101060003" pitchFamily="34" charset="0"/>
                        </a:rPr>
                        <a:t>  (Out-of-School)​</a:t>
                      </a:r>
                      <a:endParaRPr lang="en-US" sz="2000" b="0" i="0">
                        <a:solidFill>
                          <a:srgbClr val="000000"/>
                        </a:solidFill>
                        <a:effectLst/>
                      </a:endParaRPr>
                    </a:p>
                    <a:p>
                      <a:pPr algn="l" fontAlgn="base"/>
                      <a:r>
                        <a:rPr lang="en-US" sz="1600" b="0" i="0">
                          <a:solidFill>
                            <a:srgbClr val="000000"/>
                          </a:solidFill>
                          <a:effectLst/>
                          <a:latin typeface="Raleway" panose="020B0003030101060003" pitchFamily="34" charset="0"/>
                        </a:rPr>
                        <a:t>​</a:t>
                      </a:r>
                      <a:endParaRPr lang="en-US" sz="2000" b="0" i="0">
                        <a:solidFill>
                          <a:srgbClr val="000000"/>
                        </a:solidFill>
                        <a:effectLst/>
                      </a:endParaRPr>
                    </a:p>
                    <a:p>
                      <a:pPr algn="l" fontAlgn="base"/>
                      <a:r>
                        <a:rPr lang="en-US" sz="1600" b="1" i="0">
                          <a:solidFill>
                            <a:srgbClr val="000000"/>
                          </a:solidFill>
                          <a:effectLst/>
                          <a:latin typeface="Raleway" panose="020B0003030101060003" pitchFamily="34" charset="0"/>
                        </a:rPr>
                        <a:t>@Work</a:t>
                      </a:r>
                      <a:r>
                        <a:rPr lang="en-US" sz="1600" b="0" i="0">
                          <a:solidFill>
                            <a:srgbClr val="000000"/>
                          </a:solidFill>
                          <a:effectLst/>
                          <a:latin typeface="Raleway" panose="020B0003030101060003" pitchFamily="34" charset="0"/>
                        </a:rPr>
                        <a:t> ​</a:t>
                      </a:r>
                      <a:endParaRPr lang="en-US" sz="2000" b="0" i="0">
                        <a:solidFill>
                          <a:srgbClr val="000000"/>
                        </a:solidFill>
                        <a:effectLst/>
                      </a:endParaRPr>
                    </a:p>
                    <a:p>
                      <a:pPr algn="l" fontAlgn="base"/>
                      <a:r>
                        <a:rPr lang="en-US" sz="1600" b="0" i="0">
                          <a:solidFill>
                            <a:srgbClr val="000000"/>
                          </a:solidFill>
                          <a:effectLst/>
                          <a:latin typeface="Raleway" panose="020B0003030101060003" pitchFamily="34" charset="0"/>
                        </a:rPr>
                        <a:t>(Post-Secondary Support BAM &amp; WOW)​</a:t>
                      </a:r>
                      <a:endParaRPr lang="en-US" sz="2000" b="0" i="0">
                        <a:solidFill>
                          <a:srgbClr val="000000"/>
                        </a:solidFill>
                        <a:effectLst/>
                      </a:endParaRPr>
                    </a:p>
                    <a:p>
                      <a:pPr algn="l" fontAlgn="base"/>
                      <a:r>
                        <a:rPr lang="en-US" sz="2000" b="0" i="0">
                          <a:solidFill>
                            <a:srgbClr val="000000"/>
                          </a:solidFill>
                          <a:effectLst/>
                          <a:latin typeface="Trebuchet MS" panose="020B0603020202020204" pitchFamily="34" charset="0"/>
                        </a:rPr>
                        <a:t>​</a:t>
                      </a:r>
                      <a:endParaRPr lang="en-US" sz="2000" b="0" i="0">
                        <a:solidFill>
                          <a:srgbClr val="000000"/>
                        </a:solidFill>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3D49D"/>
                    </a:solidFill>
                  </a:tcPr>
                </a:tc>
                <a:extLst>
                  <a:ext uri="{0D108BD9-81ED-4DB2-BD59-A6C34878D82A}">
                    <a16:rowId xmlns:a16="http://schemas.microsoft.com/office/drawing/2014/main" val="1885311599"/>
                  </a:ext>
                </a:extLst>
              </a:tr>
            </a:tbl>
          </a:graphicData>
        </a:graphic>
      </p:graphicFrame>
      <p:sp>
        <p:nvSpPr>
          <p:cNvPr id="6" name="Rectangle 1">
            <a:extLst>
              <a:ext uri="{FF2B5EF4-FFF2-40B4-BE49-F238E27FC236}">
                <a16:creationId xmlns:a16="http://schemas.microsoft.com/office/drawing/2014/main" id="{A25E7298-B786-4927-835C-7689CB64ABE0}"/>
              </a:ext>
            </a:extLst>
          </p:cNvPr>
          <p:cNvSpPr>
            <a:spLocks noChangeArrowheads="1"/>
          </p:cNvSpPr>
          <p:nvPr/>
        </p:nvSpPr>
        <p:spPr bwMode="auto">
          <a:xfrm>
            <a:off x="3105150" y="2233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D8A1C7A2-481C-4EF8-9E97-EF41479AC9CE}"/>
              </a:ext>
            </a:extLst>
          </p:cNvPr>
          <p:cNvSpPr txBox="1"/>
          <p:nvPr/>
        </p:nvSpPr>
        <p:spPr>
          <a:xfrm>
            <a:off x="301705" y="1531011"/>
            <a:ext cx="11911466"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Youth Guidance programs reach about 17,000 students across 200 schools around the country.</a:t>
            </a:r>
          </a:p>
        </p:txBody>
      </p:sp>
      <p:pic>
        <p:nvPicPr>
          <p:cNvPr id="8" name="Picture 7" descr="A group of people sitting at a desk&#10;&#10;Description generated with very high confidence">
            <a:extLst>
              <a:ext uri="{FF2B5EF4-FFF2-40B4-BE49-F238E27FC236}">
                <a16:creationId xmlns:a16="http://schemas.microsoft.com/office/drawing/2014/main" id="{DA5076C2-52BE-4698-AFF3-41D877C24347}"/>
              </a:ext>
            </a:extLst>
          </p:cNvPr>
          <p:cNvPicPr>
            <a:picLocks noChangeAspect="1"/>
          </p:cNvPicPr>
          <p:nvPr/>
        </p:nvPicPr>
        <p:blipFill>
          <a:blip r:embed="rId3"/>
          <a:stretch>
            <a:fillRect/>
          </a:stretch>
        </p:blipFill>
        <p:spPr>
          <a:xfrm>
            <a:off x="8935386" y="2412941"/>
            <a:ext cx="2825688" cy="1885887"/>
          </a:xfrm>
          <a:prstGeom prst="rect">
            <a:avLst/>
          </a:prstGeom>
        </p:spPr>
      </p:pic>
      <p:pic>
        <p:nvPicPr>
          <p:cNvPr id="10" name="Picture 9">
            <a:extLst>
              <a:ext uri="{FF2B5EF4-FFF2-40B4-BE49-F238E27FC236}">
                <a16:creationId xmlns:a16="http://schemas.microsoft.com/office/drawing/2014/main" id="{E7330126-9B50-4D88-AE29-1F95961291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57" t="8915" r="17466"/>
          <a:stretch/>
        </p:blipFill>
        <p:spPr>
          <a:xfrm>
            <a:off x="156505" y="2378503"/>
            <a:ext cx="2327501" cy="2268350"/>
          </a:xfrm>
          <a:prstGeom prst="rect">
            <a:avLst/>
          </a:prstGeom>
        </p:spPr>
      </p:pic>
      <p:pic>
        <p:nvPicPr>
          <p:cNvPr id="11" name="Picture 10">
            <a:extLst>
              <a:ext uri="{FF2B5EF4-FFF2-40B4-BE49-F238E27FC236}">
                <a16:creationId xmlns:a16="http://schemas.microsoft.com/office/drawing/2014/main" id="{0D375E73-5729-453E-B8A0-2315BFBC1606}"/>
              </a:ext>
            </a:extLst>
          </p:cNvPr>
          <p:cNvPicPr>
            <a:picLocks noChangeAspect="1"/>
          </p:cNvPicPr>
          <p:nvPr/>
        </p:nvPicPr>
        <p:blipFill rotWithShape="1">
          <a:blip r:embed="rId5"/>
          <a:srcRect t="15862" r="18660" b="-13841"/>
          <a:stretch/>
        </p:blipFill>
        <p:spPr>
          <a:xfrm>
            <a:off x="156506" y="4703884"/>
            <a:ext cx="2327500" cy="1536937"/>
          </a:xfrm>
          <a:prstGeom prst="rect">
            <a:avLst/>
          </a:prstGeom>
        </p:spPr>
      </p:pic>
      <p:pic>
        <p:nvPicPr>
          <p:cNvPr id="3" name="Picture 2">
            <a:extLst>
              <a:ext uri="{FF2B5EF4-FFF2-40B4-BE49-F238E27FC236}">
                <a16:creationId xmlns:a16="http://schemas.microsoft.com/office/drawing/2014/main" id="{50DA8710-A98E-77A0-5973-33CE32AD8067}"/>
              </a:ext>
            </a:extLst>
          </p:cNvPr>
          <p:cNvPicPr>
            <a:picLocks noChangeAspect="1"/>
          </p:cNvPicPr>
          <p:nvPr/>
        </p:nvPicPr>
        <p:blipFill>
          <a:blip r:embed="rId6"/>
          <a:stretch>
            <a:fillRect/>
          </a:stretch>
        </p:blipFill>
        <p:spPr>
          <a:xfrm>
            <a:off x="8935386" y="4417093"/>
            <a:ext cx="2825688" cy="1590728"/>
          </a:xfrm>
          <a:prstGeom prst="rect">
            <a:avLst/>
          </a:prstGeom>
        </p:spPr>
      </p:pic>
    </p:spTree>
    <p:extLst>
      <p:ext uri="{BB962C8B-B14F-4D97-AF65-F5344CB8AC3E}">
        <p14:creationId xmlns:p14="http://schemas.microsoft.com/office/powerpoint/2010/main" val="2089086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E4D557-0992-400B-AFCD-613CDCD238A7}"/>
              </a:ext>
            </a:extLst>
          </p:cNvPr>
          <p:cNvSpPr txBox="1"/>
          <p:nvPr/>
        </p:nvSpPr>
        <p:spPr>
          <a:xfrm>
            <a:off x="571321" y="659349"/>
            <a:ext cx="3317966" cy="461665"/>
          </a:xfrm>
          <a:prstGeom prst="rect">
            <a:avLst/>
          </a:prstGeom>
          <a:solidFill>
            <a:schemeClr val="bg1"/>
          </a:solid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Graphik" charset="0"/>
                <a:cs typeface="Times New Roman" panose="02020603050405020304" pitchFamily="18" charset="0"/>
              </a:rPr>
              <a:t>A serious natural disaster</a:t>
            </a:r>
          </a:p>
        </p:txBody>
      </p:sp>
      <p:sp>
        <p:nvSpPr>
          <p:cNvPr id="4" name="TextBox 3">
            <a:extLst>
              <a:ext uri="{FF2B5EF4-FFF2-40B4-BE49-F238E27FC236}">
                <a16:creationId xmlns:a16="http://schemas.microsoft.com/office/drawing/2014/main" id="{8FE42BA4-8905-470E-A068-FF422BFFBEF7}"/>
              </a:ext>
            </a:extLst>
          </p:cNvPr>
          <p:cNvSpPr txBox="1"/>
          <p:nvPr/>
        </p:nvSpPr>
        <p:spPr>
          <a:xfrm>
            <a:off x="7889531" y="1970850"/>
            <a:ext cx="3609702" cy="461665"/>
          </a:xfrm>
          <a:prstGeom prst="rect">
            <a:avLst/>
          </a:prstGeom>
          <a:solidFill>
            <a:schemeClr val="bg1"/>
          </a:solid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Graphik" charset="0"/>
                <a:cs typeface="Times New Roman" panose="02020603050405020304" pitchFamily="18" charset="0"/>
              </a:rPr>
              <a:t>A serious accident or injury</a:t>
            </a:r>
          </a:p>
        </p:txBody>
      </p:sp>
      <p:sp>
        <p:nvSpPr>
          <p:cNvPr id="5" name="TextBox 4">
            <a:extLst>
              <a:ext uri="{FF2B5EF4-FFF2-40B4-BE49-F238E27FC236}">
                <a16:creationId xmlns:a16="http://schemas.microsoft.com/office/drawing/2014/main" id="{8BA9B179-0CE5-4A3D-9B0C-13BECAF03A85}"/>
              </a:ext>
            </a:extLst>
          </p:cNvPr>
          <p:cNvSpPr txBox="1"/>
          <p:nvPr/>
        </p:nvSpPr>
        <p:spPr>
          <a:xfrm>
            <a:off x="4684301" y="737401"/>
            <a:ext cx="6936378" cy="584775"/>
          </a:xfrm>
          <a:prstGeom prst="rect">
            <a:avLst/>
          </a:prstGeom>
          <a:solidFill>
            <a:schemeClr val="bg1"/>
          </a:solid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Graphik" charset="0"/>
                <a:cs typeface="Times New Roman" panose="02020603050405020304" pitchFamily="18" charset="0"/>
              </a:rPr>
              <a:t>Being robbed by threat, force, or weapon</a:t>
            </a:r>
          </a:p>
        </p:txBody>
      </p:sp>
      <p:sp>
        <p:nvSpPr>
          <p:cNvPr id="6" name="TextBox 5">
            <a:extLst>
              <a:ext uri="{FF2B5EF4-FFF2-40B4-BE49-F238E27FC236}">
                <a16:creationId xmlns:a16="http://schemas.microsoft.com/office/drawing/2014/main" id="{7ECDB6CE-209A-4FA3-B6D1-E018D315F772}"/>
              </a:ext>
            </a:extLst>
          </p:cNvPr>
          <p:cNvSpPr txBox="1"/>
          <p:nvPr/>
        </p:nvSpPr>
        <p:spPr>
          <a:xfrm>
            <a:off x="1076824" y="5417243"/>
            <a:ext cx="4443548" cy="830997"/>
          </a:xfrm>
          <a:prstGeom prst="rect">
            <a:avLst/>
          </a:prstGeom>
          <a:solidFill>
            <a:schemeClr val="bg1"/>
          </a:solid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Graphik" charset="0"/>
                <a:cs typeface="Times New Roman" panose="02020603050405020304" pitchFamily="18" charset="0"/>
              </a:rPr>
              <a:t>Seeing someone in your family get slapped, punched, or beat up</a:t>
            </a:r>
          </a:p>
        </p:txBody>
      </p:sp>
      <p:sp>
        <p:nvSpPr>
          <p:cNvPr id="7" name="TextBox 6">
            <a:extLst>
              <a:ext uri="{FF2B5EF4-FFF2-40B4-BE49-F238E27FC236}">
                <a16:creationId xmlns:a16="http://schemas.microsoft.com/office/drawing/2014/main" id="{06E8FC51-E403-4DFA-BCE6-3DC8CCA8F8F1}"/>
              </a:ext>
            </a:extLst>
          </p:cNvPr>
          <p:cNvSpPr txBox="1"/>
          <p:nvPr/>
        </p:nvSpPr>
        <p:spPr>
          <a:xfrm>
            <a:off x="679815" y="3605776"/>
            <a:ext cx="3317966" cy="1200329"/>
          </a:xfrm>
          <a:prstGeom prst="rect">
            <a:avLst/>
          </a:prstGeom>
          <a:solidFill>
            <a:schemeClr val="bg1"/>
          </a:solid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Graphik" charset="0"/>
                <a:cs typeface="Times New Roman" panose="02020603050405020304" pitchFamily="18" charset="0"/>
              </a:rPr>
              <a:t>Seeing someone in the community get slapped, punched, or beat up</a:t>
            </a:r>
          </a:p>
        </p:txBody>
      </p:sp>
      <p:sp>
        <p:nvSpPr>
          <p:cNvPr id="8" name="TextBox 7">
            <a:extLst>
              <a:ext uri="{FF2B5EF4-FFF2-40B4-BE49-F238E27FC236}">
                <a16:creationId xmlns:a16="http://schemas.microsoft.com/office/drawing/2014/main" id="{48F0CAD1-A9AB-419C-B737-18C3DAA22BA5}"/>
              </a:ext>
            </a:extLst>
          </p:cNvPr>
          <p:cNvSpPr txBox="1"/>
          <p:nvPr/>
        </p:nvSpPr>
        <p:spPr>
          <a:xfrm>
            <a:off x="4801866" y="3165448"/>
            <a:ext cx="4713859" cy="1077218"/>
          </a:xfrm>
          <a:prstGeom prst="rect">
            <a:avLst/>
          </a:prstGeom>
          <a:solidFill>
            <a:schemeClr val="bg1"/>
          </a:solid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Graphik" charset="0"/>
                <a:cs typeface="Times New Roman" panose="02020603050405020304" pitchFamily="18" charset="0"/>
              </a:rPr>
              <a:t>Someone close to you dying suddenly or violently</a:t>
            </a:r>
          </a:p>
        </p:txBody>
      </p:sp>
      <p:sp>
        <p:nvSpPr>
          <p:cNvPr id="9" name="TextBox 8">
            <a:extLst>
              <a:ext uri="{FF2B5EF4-FFF2-40B4-BE49-F238E27FC236}">
                <a16:creationId xmlns:a16="http://schemas.microsoft.com/office/drawing/2014/main" id="{432B83FB-37D3-4981-8593-2D30C765FBBC}"/>
              </a:ext>
            </a:extLst>
          </p:cNvPr>
          <p:cNvSpPr txBox="1"/>
          <p:nvPr/>
        </p:nvSpPr>
        <p:spPr>
          <a:xfrm>
            <a:off x="6776262" y="5480244"/>
            <a:ext cx="3835218" cy="954107"/>
          </a:xfrm>
          <a:prstGeom prst="rect">
            <a:avLst/>
          </a:prstGeom>
          <a:solidFill>
            <a:schemeClr val="bg1"/>
          </a:solid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Graphik" charset="0"/>
                <a:cs typeface="Times New Roman" panose="02020603050405020304" pitchFamily="18" charset="0"/>
              </a:rPr>
              <a:t>Being attacked, stabbed, shot at, or hurt badly</a:t>
            </a:r>
          </a:p>
        </p:txBody>
      </p:sp>
      <p:sp>
        <p:nvSpPr>
          <p:cNvPr id="10" name="TextBox 9">
            <a:extLst>
              <a:ext uri="{FF2B5EF4-FFF2-40B4-BE49-F238E27FC236}">
                <a16:creationId xmlns:a16="http://schemas.microsoft.com/office/drawing/2014/main" id="{192EFBE2-FB60-42BE-85AB-4C885BD9FA5C}"/>
              </a:ext>
            </a:extLst>
          </p:cNvPr>
          <p:cNvSpPr txBox="1"/>
          <p:nvPr/>
        </p:nvSpPr>
        <p:spPr>
          <a:xfrm>
            <a:off x="1625687" y="1735734"/>
            <a:ext cx="5150575" cy="1077218"/>
          </a:xfrm>
          <a:prstGeom prst="rect">
            <a:avLst/>
          </a:prstGeom>
          <a:solidFill>
            <a:schemeClr val="bg1"/>
          </a:solid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Graphik" charset="0"/>
                <a:cs typeface="Times New Roman" panose="02020603050405020304" pitchFamily="18" charset="0"/>
              </a:rPr>
              <a:t>Seeing someone attacked, stabbed, shot at, or hurt badly</a:t>
            </a:r>
          </a:p>
        </p:txBody>
      </p:sp>
      <p:sp>
        <p:nvSpPr>
          <p:cNvPr id="11" name="TextBox 10">
            <a:extLst>
              <a:ext uri="{FF2B5EF4-FFF2-40B4-BE49-F238E27FC236}">
                <a16:creationId xmlns:a16="http://schemas.microsoft.com/office/drawing/2014/main" id="{7702A531-295F-49A6-90A6-D4F788CD5142}"/>
              </a:ext>
            </a:extLst>
          </p:cNvPr>
          <p:cNvSpPr txBox="1"/>
          <p:nvPr/>
        </p:nvSpPr>
        <p:spPr>
          <a:xfrm>
            <a:off x="4227251" y="4655792"/>
            <a:ext cx="4964538" cy="461665"/>
          </a:xfrm>
          <a:prstGeom prst="rect">
            <a:avLst/>
          </a:prstGeom>
          <a:solidFill>
            <a:schemeClr val="bg1"/>
          </a:solid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Graphik" charset="0"/>
                <a:cs typeface="Times New Roman" panose="02020603050405020304" pitchFamily="18" charset="0"/>
              </a:rPr>
              <a:t>A stressful or scary medical procedure</a:t>
            </a:r>
          </a:p>
        </p:txBody>
      </p:sp>
      <p:sp>
        <p:nvSpPr>
          <p:cNvPr id="12" name="TextBox 11">
            <a:extLst>
              <a:ext uri="{FF2B5EF4-FFF2-40B4-BE49-F238E27FC236}">
                <a16:creationId xmlns:a16="http://schemas.microsoft.com/office/drawing/2014/main" id="{307C7270-70C5-4F62-A6D0-7258A4E106C8}"/>
              </a:ext>
            </a:extLst>
          </p:cNvPr>
          <p:cNvSpPr txBox="1"/>
          <p:nvPr/>
        </p:nvSpPr>
        <p:spPr>
          <a:xfrm>
            <a:off x="9421259" y="4425486"/>
            <a:ext cx="2521131" cy="461665"/>
          </a:xfrm>
          <a:prstGeom prst="rect">
            <a:avLst/>
          </a:prstGeom>
          <a:solidFill>
            <a:schemeClr val="bg1"/>
          </a:solid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Graphik" charset="0"/>
                <a:cs typeface="Times New Roman" panose="02020603050405020304" pitchFamily="18" charset="0"/>
              </a:rPr>
              <a:t>Being around war</a:t>
            </a:r>
          </a:p>
        </p:txBody>
      </p:sp>
    </p:spTree>
    <p:extLst>
      <p:ext uri="{BB962C8B-B14F-4D97-AF65-F5344CB8AC3E}">
        <p14:creationId xmlns:p14="http://schemas.microsoft.com/office/powerpoint/2010/main" val="1237462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37338" y="1401486"/>
            <a:ext cx="11117325" cy="2484712"/>
          </a:xfrm>
        </p:spPr>
        <p:txBody>
          <a:bodyPr/>
          <a:lstStyle/>
          <a:p>
            <a:pPr algn="ctr">
              <a:lnSpc>
                <a:spcPct val="100000"/>
              </a:lnSpc>
            </a:pPr>
            <a:r>
              <a:rPr lang="en-US" b="0"/>
              <a:t>On average, young women attending the high schools</a:t>
            </a:r>
          </a:p>
          <a:p>
            <a:pPr algn="ctr">
              <a:lnSpc>
                <a:spcPct val="100000"/>
              </a:lnSpc>
            </a:pPr>
            <a:r>
              <a:rPr lang="en-US" b="0"/>
              <a:t>in our study have experienced </a:t>
            </a:r>
          </a:p>
          <a:p>
            <a:pPr algn="ctr">
              <a:lnSpc>
                <a:spcPct val="70000"/>
              </a:lnSpc>
            </a:pPr>
            <a:r>
              <a:rPr lang="en-US" sz="9600">
                <a:solidFill>
                  <a:srgbClr val="F8A429"/>
                </a:solidFill>
              </a:rPr>
              <a:t> </a:t>
            </a:r>
          </a:p>
          <a:p>
            <a:pPr algn="ctr">
              <a:lnSpc>
                <a:spcPct val="100000"/>
              </a:lnSpc>
            </a:pPr>
            <a:r>
              <a:rPr lang="en-US" b="0"/>
              <a:t>of these adverse events.*</a:t>
            </a:r>
          </a:p>
          <a:p>
            <a:pPr algn="ctr"/>
            <a:endParaRPr lang="en-US"/>
          </a:p>
          <a:p>
            <a:pPr algn="ctr"/>
            <a:endParaRPr lang="en-US"/>
          </a:p>
        </p:txBody>
      </p:sp>
      <p:sp>
        <p:nvSpPr>
          <p:cNvPr id="3" name="Rectangle 2"/>
          <p:cNvSpPr/>
          <p:nvPr/>
        </p:nvSpPr>
        <p:spPr>
          <a:xfrm>
            <a:off x="1141344" y="5455667"/>
            <a:ext cx="9909313" cy="820738"/>
          </a:xfrm>
          <a:prstGeom prst="rect">
            <a:avLst/>
          </a:prstGeom>
        </p:spPr>
        <p:txBody>
          <a:bodyPr wrap="square">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a:ln>
                  <a:noFill/>
                </a:ln>
                <a:solidFill>
                  <a:srgbClr val="191918"/>
                </a:solidFill>
                <a:effectLst/>
                <a:uLnTx/>
                <a:uFillTx/>
                <a:latin typeface="Calibri" panose="020F0502020204030204"/>
                <a:ea typeface="Graphik" charset="0"/>
                <a:cs typeface="+mn-cs"/>
              </a:rPr>
              <a:t>*Due to mandatory reporting requirements, our research team could NOT account for experiences of: </a:t>
            </a: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a:ln>
                  <a:noFill/>
                </a:ln>
                <a:solidFill>
                  <a:srgbClr val="191918"/>
                </a:solidFill>
                <a:effectLst/>
                <a:uLnTx/>
                <a:uFillTx/>
                <a:latin typeface="Calibri" panose="020F0502020204030204"/>
                <a:ea typeface="Graphik" charset="0"/>
                <a:cs typeface="+mn-cs"/>
              </a:rPr>
              <a:t>1) being hit or ‘beat up’ by a non-family member, 2) being hit or ‘beat up’ by a family member, 3) sexual abuse, or 4) sexual assault.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3499328" y="2430057"/>
            <a:ext cx="5193345" cy="1323439"/>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F8A429"/>
                </a:solidFill>
                <a:effectLst/>
                <a:uLnTx/>
                <a:uFillTx/>
                <a:latin typeface="Calibri" panose="020F0502020204030204"/>
                <a:ea typeface="+mn-ea"/>
                <a:cs typeface="+mn-cs"/>
              </a:rPr>
              <a:t>at least two</a:t>
            </a:r>
            <a:endParaRPr kumimoji="0" lang="en-US" sz="8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53528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a:xfrm>
            <a:off x="9281910" y="669255"/>
            <a:ext cx="2479399" cy="2479399"/>
          </a:xfrm>
          <a:prstGeom prst="ellipse">
            <a:avLst/>
          </a:prstGeom>
          <a:solidFill>
            <a:srgbClr val="91268E">
              <a:alpha val="6705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Graphik" charset="0"/>
                <a:cs typeface="Calibri" panose="020F0502020204030204" pitchFamily="34" charset="0"/>
              </a:rPr>
              <a:t>Academic performance</a:t>
            </a:r>
          </a:p>
        </p:txBody>
      </p:sp>
      <p:sp>
        <p:nvSpPr>
          <p:cNvPr id="2" name="Text Placeholder 1"/>
          <p:cNvSpPr>
            <a:spLocks noGrp="1"/>
          </p:cNvSpPr>
          <p:nvPr>
            <p:ph type="body" sz="quarter" idx="11"/>
          </p:nvPr>
        </p:nvSpPr>
        <p:spPr/>
        <p:txBody>
          <a:bodyPr/>
          <a:lstStyle/>
          <a:p>
            <a:r>
              <a:rPr lang="en-US"/>
              <a:t>Violence affects…</a:t>
            </a:r>
          </a:p>
        </p:txBody>
      </p:sp>
      <p:sp>
        <p:nvSpPr>
          <p:cNvPr id="18" name="Oval 17"/>
          <p:cNvSpPr/>
          <p:nvPr/>
        </p:nvSpPr>
        <p:spPr>
          <a:xfrm>
            <a:off x="5705234" y="2827679"/>
            <a:ext cx="2122573" cy="2122573"/>
          </a:xfrm>
          <a:prstGeom prst="ellipse">
            <a:avLst/>
          </a:prstGeom>
          <a:solidFill>
            <a:srgbClr val="91268E">
              <a:alpha val="6705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pitchFamily="34" charset="0"/>
                <a:ea typeface="Graphik" charset="0"/>
                <a:cs typeface="Calibri" panose="020F0502020204030204" pitchFamily="34" charset="0"/>
              </a:rPr>
              <a:t>School engagement</a:t>
            </a:r>
          </a:p>
        </p:txBody>
      </p:sp>
      <p:sp>
        <p:nvSpPr>
          <p:cNvPr id="19" name="Oval 18"/>
          <p:cNvSpPr/>
          <p:nvPr/>
        </p:nvSpPr>
        <p:spPr>
          <a:xfrm>
            <a:off x="5634184" y="4641828"/>
            <a:ext cx="1819659" cy="1819659"/>
          </a:xfrm>
          <a:prstGeom prst="ellipse">
            <a:avLst/>
          </a:prstGeom>
          <a:solidFill>
            <a:srgbClr val="91268E">
              <a:alpha val="6705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Calibri" panose="020F0502020204030204" pitchFamily="34" charset="0"/>
                <a:ea typeface="Graphik" charset="0"/>
                <a:cs typeface="Calibri" panose="020F0502020204030204" pitchFamily="34" charset="0"/>
              </a:rPr>
              <a:t>Attendance</a:t>
            </a:r>
          </a:p>
        </p:txBody>
      </p:sp>
      <p:sp>
        <p:nvSpPr>
          <p:cNvPr id="22" name="Oval 21"/>
          <p:cNvSpPr/>
          <p:nvPr/>
        </p:nvSpPr>
        <p:spPr>
          <a:xfrm>
            <a:off x="711974" y="3792905"/>
            <a:ext cx="1574165" cy="1574165"/>
          </a:xfrm>
          <a:prstGeom prst="ellipse">
            <a:avLst/>
          </a:prstGeom>
          <a:solidFill>
            <a:srgbClr val="F8A429">
              <a:alpha val="6705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Calibri" panose="020F0502020204030204" pitchFamily="34" charset="0"/>
                <a:ea typeface="Graphik" charset="0"/>
                <a:cs typeface="Calibri" panose="020F0502020204030204" pitchFamily="34" charset="0"/>
              </a:rPr>
              <a:t>Risky behaviors</a:t>
            </a:r>
          </a:p>
        </p:txBody>
      </p:sp>
      <p:sp>
        <p:nvSpPr>
          <p:cNvPr id="3" name="Oval 2"/>
          <p:cNvSpPr/>
          <p:nvPr/>
        </p:nvSpPr>
        <p:spPr>
          <a:xfrm>
            <a:off x="1769447" y="2176968"/>
            <a:ext cx="3200400" cy="3200400"/>
          </a:xfrm>
          <a:prstGeom prst="ellipse">
            <a:avLst/>
          </a:prstGeom>
          <a:solidFill>
            <a:srgbClr val="F8A429">
              <a:alpha val="67059"/>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pitchFamily="34" charset="0"/>
                <a:ea typeface="Graphik" charset="0"/>
                <a:cs typeface="Calibri" panose="020F0502020204030204" pitchFamily="34" charset="0"/>
              </a:rPr>
              <a:t>Mental health</a:t>
            </a:r>
          </a:p>
        </p:txBody>
      </p:sp>
      <p:sp>
        <p:nvSpPr>
          <p:cNvPr id="20" name="Oval 19"/>
          <p:cNvSpPr/>
          <p:nvPr/>
        </p:nvSpPr>
        <p:spPr>
          <a:xfrm>
            <a:off x="7445220" y="2176968"/>
            <a:ext cx="3200400" cy="3200400"/>
          </a:xfrm>
          <a:prstGeom prst="ellipse">
            <a:avLst/>
          </a:prstGeom>
          <a:solidFill>
            <a:srgbClr val="91268E">
              <a:alpha val="67059"/>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pitchFamily="34" charset="0"/>
                <a:ea typeface="Graphik" charset="0"/>
                <a:cs typeface="Calibri" panose="020F0502020204030204" pitchFamily="34" charset="0"/>
              </a:rPr>
              <a:t>Cognitive functioning</a:t>
            </a:r>
          </a:p>
        </p:txBody>
      </p:sp>
      <p:sp>
        <p:nvSpPr>
          <p:cNvPr id="14" name="Oval 13"/>
          <p:cNvSpPr/>
          <p:nvPr/>
        </p:nvSpPr>
        <p:spPr>
          <a:xfrm>
            <a:off x="4227032" y="1166648"/>
            <a:ext cx="2476424" cy="2476424"/>
          </a:xfrm>
          <a:prstGeom prst="ellipse">
            <a:avLst/>
          </a:prstGeom>
          <a:solidFill>
            <a:srgbClr val="F8A429"/>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PTSD</a:t>
            </a:r>
          </a:p>
        </p:txBody>
      </p:sp>
      <p:sp>
        <p:nvSpPr>
          <p:cNvPr id="16" name="Oval 15"/>
          <p:cNvSpPr/>
          <p:nvPr/>
        </p:nvSpPr>
        <p:spPr>
          <a:xfrm>
            <a:off x="625855" y="1814358"/>
            <a:ext cx="1777933" cy="1777933"/>
          </a:xfrm>
          <a:prstGeom prst="ellipse">
            <a:avLst/>
          </a:prstGeom>
          <a:solidFill>
            <a:srgbClr val="F8A429"/>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pitchFamily="34" charset="0"/>
                <a:ea typeface="Graphik" charset="0"/>
                <a:cs typeface="Calibri" panose="020F0502020204030204" pitchFamily="34" charset="0"/>
              </a:rPr>
              <a:t>Anxiety</a:t>
            </a:r>
          </a:p>
        </p:txBody>
      </p:sp>
      <p:sp>
        <p:nvSpPr>
          <p:cNvPr id="15" name="Oval 14"/>
          <p:cNvSpPr/>
          <p:nvPr/>
        </p:nvSpPr>
        <p:spPr>
          <a:xfrm>
            <a:off x="3678704" y="4327423"/>
            <a:ext cx="2263756" cy="2060265"/>
          </a:xfrm>
          <a:prstGeom prst="ellipse">
            <a:avLst/>
          </a:prstGeom>
          <a:solidFill>
            <a:srgbClr val="F8A429"/>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Depression</a:t>
            </a:r>
          </a:p>
        </p:txBody>
      </p:sp>
    </p:spTree>
    <p:extLst>
      <p:ext uri="{BB962C8B-B14F-4D97-AF65-F5344CB8AC3E}">
        <p14:creationId xmlns:p14="http://schemas.microsoft.com/office/powerpoint/2010/main" val="1277960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500"/>
                            </p:stCondLst>
                            <p:childTnLst>
                              <p:par>
                                <p:cTn id="22" presetID="10" presetClass="entr" presetSubtype="0" fill="hold" grpId="0" nodeType="afterEffect">
                                  <p:stCondLst>
                                    <p:cond delay="25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2250"/>
                            </p:stCondLst>
                            <p:childTnLst>
                              <p:par>
                                <p:cTn id="26" presetID="10" presetClass="entr" presetSubtype="0" fill="hold" grpId="0" nodeType="afterEffect">
                                  <p:stCondLst>
                                    <p:cond delay="5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2" grpId="0" animBg="1"/>
      <p:bldP spid="3" grpId="0" animBg="1"/>
      <p:bldP spid="20" grpId="0" animBg="1"/>
      <p:bldP spid="14" grpId="0" animBg="1"/>
      <p:bldP spid="16"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AF718B4-A142-42C1-8C0C-1DADE37E435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35" imgH="235" progId="TCLayout.ActiveDocument.1">
                  <p:embed/>
                </p:oleObj>
              </mc:Choice>
              <mc:Fallback>
                <p:oleObj name="think-cell Slide" r:id="rId4" imgW="235" imgH="235" progId="TCLayout.ActiveDocument.1">
                  <p:embed/>
                  <p:pic>
                    <p:nvPicPr>
                      <p:cNvPr id="5" name="Object 4" hidden="1">
                        <a:extLst>
                          <a:ext uri="{FF2B5EF4-FFF2-40B4-BE49-F238E27FC236}">
                            <a16:creationId xmlns:a16="http://schemas.microsoft.com/office/drawing/2014/main" id="{CAF718B4-A142-42C1-8C0C-1DADE37E43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0" name="Picture 19">
            <a:extLst>
              <a:ext uri="{FF2B5EF4-FFF2-40B4-BE49-F238E27FC236}">
                <a16:creationId xmlns:a16="http://schemas.microsoft.com/office/drawing/2014/main" id="{C6B47D10-B5CB-42C4-93DC-BDE166AA96E4}"/>
              </a:ext>
            </a:extLst>
          </p:cNvPr>
          <p:cNvPicPr>
            <a:picLocks noChangeAspect="1"/>
          </p:cNvPicPr>
          <p:nvPr/>
        </p:nvPicPr>
        <p:blipFill rotWithShape="1">
          <a:blip r:embed="rId6" cstate="screen">
            <a:duotone>
              <a:schemeClr val="accent3">
                <a:shade val="45000"/>
                <a:satMod val="135000"/>
              </a:schemeClr>
              <a:prstClr val="white"/>
            </a:duotone>
            <a:extLst>
              <a:ext uri="{28A0092B-C50C-407E-A947-70E740481C1C}">
                <a14:useLocalDpi xmlns:a14="http://schemas.microsoft.com/office/drawing/2010/main"/>
              </a:ext>
            </a:extLst>
          </a:blip>
          <a:srcRect l="-1" r="-1809" b="21651"/>
          <a:stretch/>
        </p:blipFill>
        <p:spPr>
          <a:xfrm>
            <a:off x="5749577" y="4208559"/>
            <a:ext cx="742950" cy="1537793"/>
          </a:xfrm>
          <a:prstGeom prst="rect">
            <a:avLst/>
          </a:prstGeom>
        </p:spPr>
      </p:pic>
      <p:sp>
        <p:nvSpPr>
          <p:cNvPr id="14" name="TextBox 13">
            <a:extLst>
              <a:ext uri="{FF2B5EF4-FFF2-40B4-BE49-F238E27FC236}">
                <a16:creationId xmlns:a16="http://schemas.microsoft.com/office/drawing/2014/main" id="{DB9A5C1C-84EA-41EF-8325-BDCA49C8FDD7}"/>
              </a:ext>
            </a:extLst>
          </p:cNvPr>
          <p:cNvSpPr txBox="1"/>
          <p:nvPr/>
        </p:nvSpPr>
        <p:spPr>
          <a:xfrm>
            <a:off x="5356149" y="5866146"/>
            <a:ext cx="1479700" cy="584775"/>
          </a:xfrm>
          <a:prstGeom prst="rect">
            <a:avLst/>
          </a:prstGeom>
        </p:spPr>
        <p:txBody>
          <a:bodyPr vert="horz" wrap="square" rtlCol="0">
            <a:spAutoFit/>
          </a:bodyPr>
          <a:lstStyle/>
          <a:p>
            <a:r>
              <a:rPr lang="en-US" sz="3200" b="1">
                <a:solidFill>
                  <a:srgbClr val="191918"/>
                </a:solidFill>
                <a:latin typeface="Calibri" panose="020F0502020204030204" pitchFamily="34" charset="0"/>
                <a:ea typeface="Graphik" charset="0"/>
                <a:cs typeface="Calibri" panose="020F0502020204030204" pitchFamily="34" charset="0"/>
              </a:rPr>
              <a:t>Anxiety</a:t>
            </a:r>
            <a:endParaRPr lang="en-US" sz="3000" b="1">
              <a:solidFill>
                <a:srgbClr val="191918"/>
              </a:solidFill>
              <a:latin typeface="Calibri" panose="020F0502020204030204" pitchFamily="34" charset="0"/>
              <a:ea typeface="Graphik" charset="0"/>
              <a:cs typeface="Calibri" panose="020F0502020204030204" pitchFamily="34" charset="0"/>
            </a:endParaRPr>
          </a:p>
        </p:txBody>
      </p:sp>
      <p:sp>
        <p:nvSpPr>
          <p:cNvPr id="22" name="Speech Bubble: Oval 21">
            <a:extLst>
              <a:ext uri="{FF2B5EF4-FFF2-40B4-BE49-F238E27FC236}">
                <a16:creationId xmlns:a16="http://schemas.microsoft.com/office/drawing/2014/main" id="{3748465A-B5AE-4739-B4D6-9D7FF2950977}"/>
              </a:ext>
            </a:extLst>
          </p:cNvPr>
          <p:cNvSpPr/>
          <p:nvPr/>
        </p:nvSpPr>
        <p:spPr>
          <a:xfrm>
            <a:off x="8496301" y="2358191"/>
            <a:ext cx="2867025" cy="2008136"/>
          </a:xfrm>
          <a:prstGeom prst="wedgeEllipseCallout">
            <a:avLst>
              <a:gd name="adj1" fmla="val -84011"/>
              <a:gd name="adj2" fmla="val 50494"/>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a:latin typeface="Calibri" panose="020F0502020204030204" pitchFamily="34" charset="0"/>
              </a:rPr>
              <a:t>I often worry about something bad happening to me</a:t>
            </a:r>
          </a:p>
        </p:txBody>
      </p:sp>
      <p:sp>
        <p:nvSpPr>
          <p:cNvPr id="23" name="Speech Bubble: Oval 22">
            <a:extLst>
              <a:ext uri="{FF2B5EF4-FFF2-40B4-BE49-F238E27FC236}">
                <a16:creationId xmlns:a16="http://schemas.microsoft.com/office/drawing/2014/main" id="{58F7FDE1-B9EF-4A87-8FCD-EE77D14AB2BF}"/>
              </a:ext>
            </a:extLst>
          </p:cNvPr>
          <p:cNvSpPr/>
          <p:nvPr/>
        </p:nvSpPr>
        <p:spPr>
          <a:xfrm>
            <a:off x="9186165" y="4442785"/>
            <a:ext cx="2867025" cy="2008136"/>
          </a:xfrm>
          <a:prstGeom prst="wedgeEllipseCallout">
            <a:avLst>
              <a:gd name="adj1" fmla="val -101808"/>
              <a:gd name="adj2" fmla="val -6043"/>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a:latin typeface="Calibri" panose="020F0502020204030204" pitchFamily="34" charset="0"/>
              </a:rPr>
              <a:t>I get nervous</a:t>
            </a:r>
          </a:p>
        </p:txBody>
      </p:sp>
      <p:sp>
        <p:nvSpPr>
          <p:cNvPr id="24" name="Speech Bubble: Oval 23">
            <a:extLst>
              <a:ext uri="{FF2B5EF4-FFF2-40B4-BE49-F238E27FC236}">
                <a16:creationId xmlns:a16="http://schemas.microsoft.com/office/drawing/2014/main" id="{AFCEC7D6-C64E-462D-9699-9CC879A03CA4}"/>
              </a:ext>
            </a:extLst>
          </p:cNvPr>
          <p:cNvSpPr/>
          <p:nvPr/>
        </p:nvSpPr>
        <p:spPr>
          <a:xfrm>
            <a:off x="7529512" y="407079"/>
            <a:ext cx="2867025" cy="2008136"/>
          </a:xfrm>
          <a:prstGeom prst="wedgeEllipseCallout">
            <a:avLst>
              <a:gd name="adj1" fmla="val -57202"/>
              <a:gd name="adj2" fmla="val 100205"/>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a:latin typeface="Calibri" panose="020F0502020204030204" pitchFamily="34" charset="0"/>
              </a:rPr>
              <a:t>I feel guilty</a:t>
            </a:r>
          </a:p>
        </p:txBody>
      </p:sp>
      <p:sp>
        <p:nvSpPr>
          <p:cNvPr id="25" name="Speech Bubble: Oval 24">
            <a:extLst>
              <a:ext uri="{FF2B5EF4-FFF2-40B4-BE49-F238E27FC236}">
                <a16:creationId xmlns:a16="http://schemas.microsoft.com/office/drawing/2014/main" id="{4479842A-E364-45FD-9219-4C05C3C0E00B}"/>
              </a:ext>
            </a:extLst>
          </p:cNvPr>
          <p:cNvSpPr/>
          <p:nvPr/>
        </p:nvSpPr>
        <p:spPr>
          <a:xfrm>
            <a:off x="1795462" y="407079"/>
            <a:ext cx="2867025" cy="2008136"/>
          </a:xfrm>
          <a:prstGeom prst="wedgeEllipseCallout">
            <a:avLst>
              <a:gd name="adj1" fmla="val 57660"/>
              <a:gd name="adj2" fmla="val 101787"/>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a:latin typeface="Calibri" panose="020F0502020204030204" pitchFamily="34" charset="0"/>
              </a:rPr>
              <a:t>I worry but I don’t know why</a:t>
            </a:r>
          </a:p>
        </p:txBody>
      </p:sp>
      <p:sp>
        <p:nvSpPr>
          <p:cNvPr id="31" name="Speech Bubble: Oval 30">
            <a:extLst>
              <a:ext uri="{FF2B5EF4-FFF2-40B4-BE49-F238E27FC236}">
                <a16:creationId xmlns:a16="http://schemas.microsoft.com/office/drawing/2014/main" id="{42C04F80-7ED3-456A-ACF1-D60F7E556670}"/>
              </a:ext>
            </a:extLst>
          </p:cNvPr>
          <p:cNvSpPr/>
          <p:nvPr/>
        </p:nvSpPr>
        <p:spPr>
          <a:xfrm>
            <a:off x="828675" y="2358191"/>
            <a:ext cx="2867025" cy="2008136"/>
          </a:xfrm>
          <a:prstGeom prst="wedgeEllipseCallout">
            <a:avLst>
              <a:gd name="adj1" fmla="val 84455"/>
              <a:gd name="adj2" fmla="val 4894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a:latin typeface="Calibri" panose="020F0502020204030204" pitchFamily="34" charset="0"/>
              </a:rPr>
              <a:t>Little things bother me</a:t>
            </a:r>
          </a:p>
        </p:txBody>
      </p:sp>
      <p:sp>
        <p:nvSpPr>
          <p:cNvPr id="32" name="Speech Bubble: Oval 31">
            <a:extLst>
              <a:ext uri="{FF2B5EF4-FFF2-40B4-BE49-F238E27FC236}">
                <a16:creationId xmlns:a16="http://schemas.microsoft.com/office/drawing/2014/main" id="{E4ECA3F8-AAAD-4BD2-ABEF-C109E9551D7F}"/>
              </a:ext>
            </a:extLst>
          </p:cNvPr>
          <p:cNvSpPr/>
          <p:nvPr/>
        </p:nvSpPr>
        <p:spPr>
          <a:xfrm>
            <a:off x="60722" y="4442785"/>
            <a:ext cx="2867025" cy="2008136"/>
          </a:xfrm>
          <a:prstGeom prst="wedgeEllipseCallout">
            <a:avLst>
              <a:gd name="adj1" fmla="val 116796"/>
              <a:gd name="adj2" fmla="val -7465"/>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a:latin typeface="Calibri" panose="020F0502020204030204" pitchFamily="34" charset="0"/>
              </a:rPr>
              <a:t>I get nervous when things do not go the right way for me</a:t>
            </a:r>
          </a:p>
        </p:txBody>
      </p:sp>
      <p:sp>
        <p:nvSpPr>
          <p:cNvPr id="33" name="Speech Bubble: Oval 32">
            <a:extLst>
              <a:ext uri="{FF2B5EF4-FFF2-40B4-BE49-F238E27FC236}">
                <a16:creationId xmlns:a16="http://schemas.microsoft.com/office/drawing/2014/main" id="{5F63B557-7FF8-438D-8B27-F5E7CE88EAA0}"/>
              </a:ext>
            </a:extLst>
          </p:cNvPr>
          <p:cNvSpPr/>
          <p:nvPr/>
        </p:nvSpPr>
        <p:spPr>
          <a:xfrm>
            <a:off x="4662487" y="68092"/>
            <a:ext cx="2867025" cy="2008136"/>
          </a:xfrm>
          <a:prstGeom prst="wedgeEllipseCallout">
            <a:avLst>
              <a:gd name="adj1" fmla="val 185"/>
              <a:gd name="adj2" fmla="val 8714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a:latin typeface="Calibri" panose="020F0502020204030204" pitchFamily="34" charset="0"/>
              </a:rPr>
              <a:t>I worry when I go to bed at night</a:t>
            </a:r>
          </a:p>
        </p:txBody>
      </p:sp>
    </p:spTree>
    <p:extLst>
      <p:ext uri="{BB962C8B-B14F-4D97-AF65-F5344CB8AC3E}">
        <p14:creationId xmlns:p14="http://schemas.microsoft.com/office/powerpoint/2010/main" val="784943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AF718B4-A142-42C1-8C0C-1DADE37E435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35" imgH="235" progId="TCLayout.ActiveDocument.1">
                  <p:embed/>
                </p:oleObj>
              </mc:Choice>
              <mc:Fallback>
                <p:oleObj name="think-cell Slide" r:id="rId4" imgW="235" imgH="235" progId="TCLayout.ActiveDocument.1">
                  <p:embed/>
                  <p:pic>
                    <p:nvPicPr>
                      <p:cNvPr id="5" name="Object 4" hidden="1">
                        <a:extLst>
                          <a:ext uri="{FF2B5EF4-FFF2-40B4-BE49-F238E27FC236}">
                            <a16:creationId xmlns:a16="http://schemas.microsoft.com/office/drawing/2014/main" id="{CAF718B4-A142-42C1-8C0C-1DADE37E43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Thought Bubble: Cloud 12">
            <a:extLst>
              <a:ext uri="{FF2B5EF4-FFF2-40B4-BE49-F238E27FC236}">
                <a16:creationId xmlns:a16="http://schemas.microsoft.com/office/drawing/2014/main" id="{3ADF7DB2-AD3A-4CD1-90E9-1D5EB32B6886}"/>
              </a:ext>
            </a:extLst>
          </p:cNvPr>
          <p:cNvSpPr/>
          <p:nvPr/>
        </p:nvSpPr>
        <p:spPr>
          <a:xfrm>
            <a:off x="439435" y="3572200"/>
            <a:ext cx="2867025" cy="2008136"/>
          </a:xfrm>
          <a:prstGeom prst="cloudCallout">
            <a:avLst>
              <a:gd name="adj1" fmla="val 114601"/>
              <a:gd name="adj2" fmla="val -2441"/>
            </a:avLst>
          </a:prstGeom>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b="1">
                <a:solidFill>
                  <a:schemeClr val="bg1"/>
                </a:solidFill>
                <a:latin typeface="Calibri" panose="020F0502020204030204" pitchFamily="34" charset="0"/>
              </a:rPr>
              <a:t>I feel sad</a:t>
            </a:r>
          </a:p>
        </p:txBody>
      </p:sp>
      <p:sp>
        <p:nvSpPr>
          <p:cNvPr id="15" name="Thought Bubble: Cloud 14">
            <a:extLst>
              <a:ext uri="{FF2B5EF4-FFF2-40B4-BE49-F238E27FC236}">
                <a16:creationId xmlns:a16="http://schemas.microsoft.com/office/drawing/2014/main" id="{1414E42E-EE0C-4532-B40F-FBFE606CA19F}"/>
              </a:ext>
            </a:extLst>
          </p:cNvPr>
          <p:cNvSpPr/>
          <p:nvPr/>
        </p:nvSpPr>
        <p:spPr>
          <a:xfrm>
            <a:off x="1554957" y="1134790"/>
            <a:ext cx="2867025" cy="2008136"/>
          </a:xfrm>
          <a:prstGeom prst="cloudCallout">
            <a:avLst>
              <a:gd name="adj1" fmla="val 76154"/>
              <a:gd name="adj2" fmla="val 88005"/>
            </a:avLst>
          </a:prstGeom>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b="1">
                <a:solidFill>
                  <a:schemeClr val="bg1"/>
                </a:solidFill>
                <a:latin typeface="Calibri" panose="020F0502020204030204" pitchFamily="34" charset="0"/>
              </a:rPr>
              <a:t>I feel lonely</a:t>
            </a:r>
          </a:p>
        </p:txBody>
      </p:sp>
      <p:sp>
        <p:nvSpPr>
          <p:cNvPr id="16" name="Thought Bubble: Cloud 15">
            <a:extLst>
              <a:ext uri="{FF2B5EF4-FFF2-40B4-BE49-F238E27FC236}">
                <a16:creationId xmlns:a16="http://schemas.microsoft.com/office/drawing/2014/main" id="{3E9F50DA-5643-4DDC-ADB7-9DEAD98C430F}"/>
              </a:ext>
            </a:extLst>
          </p:cNvPr>
          <p:cNvSpPr/>
          <p:nvPr/>
        </p:nvSpPr>
        <p:spPr>
          <a:xfrm>
            <a:off x="4662488" y="293917"/>
            <a:ext cx="2867025" cy="2008136"/>
          </a:xfrm>
          <a:prstGeom prst="cloudCallout">
            <a:avLst>
              <a:gd name="adj1" fmla="val 1007"/>
              <a:gd name="adj2" fmla="val 106711"/>
            </a:avLst>
          </a:prstGeom>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b="1">
                <a:solidFill>
                  <a:schemeClr val="bg1"/>
                </a:solidFill>
                <a:latin typeface="Calibri" panose="020F0502020204030204" pitchFamily="34" charset="0"/>
              </a:rPr>
              <a:t>I feel depressed</a:t>
            </a:r>
          </a:p>
        </p:txBody>
      </p:sp>
      <p:pic>
        <p:nvPicPr>
          <p:cNvPr id="19" name="Picture 18">
            <a:extLst>
              <a:ext uri="{FF2B5EF4-FFF2-40B4-BE49-F238E27FC236}">
                <a16:creationId xmlns:a16="http://schemas.microsoft.com/office/drawing/2014/main" id="{FDCBDF74-44FD-4049-B78D-D15C019988D6}"/>
              </a:ext>
            </a:extLst>
          </p:cNvPr>
          <p:cNvPicPr>
            <a:picLocks noChangeAspect="1"/>
          </p:cNvPicPr>
          <p:nvPr/>
        </p:nvPicPr>
        <p:blipFill rotWithShape="1">
          <a:blip r:embed="rId6" cstate="screen">
            <a:duotone>
              <a:schemeClr val="accent3">
                <a:shade val="45000"/>
                <a:satMod val="135000"/>
              </a:schemeClr>
              <a:prstClr val="white"/>
            </a:duotone>
            <a:extLst>
              <a:ext uri="{28A0092B-C50C-407E-A947-70E740481C1C}">
                <a14:useLocalDpi xmlns:a14="http://schemas.microsoft.com/office/drawing/2010/main"/>
              </a:ext>
            </a:extLst>
          </a:blip>
          <a:srcRect l="-1" r="-1809" b="21651"/>
          <a:stretch/>
        </p:blipFill>
        <p:spPr>
          <a:xfrm>
            <a:off x="5749577" y="4208559"/>
            <a:ext cx="742950" cy="1537793"/>
          </a:xfrm>
          <a:prstGeom prst="rect">
            <a:avLst/>
          </a:prstGeom>
        </p:spPr>
      </p:pic>
      <p:sp>
        <p:nvSpPr>
          <p:cNvPr id="21" name="TextBox 20">
            <a:extLst>
              <a:ext uri="{FF2B5EF4-FFF2-40B4-BE49-F238E27FC236}">
                <a16:creationId xmlns:a16="http://schemas.microsoft.com/office/drawing/2014/main" id="{D7A72345-705D-4F9F-9D10-9C2724BA3AE8}"/>
              </a:ext>
            </a:extLst>
          </p:cNvPr>
          <p:cNvSpPr txBox="1"/>
          <p:nvPr/>
        </p:nvSpPr>
        <p:spPr>
          <a:xfrm>
            <a:off x="5050434" y="5866146"/>
            <a:ext cx="2091132" cy="584775"/>
          </a:xfrm>
          <a:prstGeom prst="rect">
            <a:avLst/>
          </a:prstGeom>
        </p:spPr>
        <p:txBody>
          <a:bodyPr vert="horz" wrap="square" rtlCol="0">
            <a:spAutoFit/>
          </a:bodyPr>
          <a:lstStyle/>
          <a:p>
            <a:pPr algn="ctr"/>
            <a:r>
              <a:rPr lang="en-US" sz="3200" b="1">
                <a:solidFill>
                  <a:srgbClr val="191918"/>
                </a:solidFill>
                <a:latin typeface="Calibri" panose="020F0502020204030204" pitchFamily="34" charset="0"/>
                <a:ea typeface="Graphik" charset="0"/>
                <a:cs typeface="Calibri" panose="020F0502020204030204" pitchFamily="34" charset="0"/>
              </a:rPr>
              <a:t>Depression</a:t>
            </a:r>
            <a:endParaRPr lang="en-US" sz="3000" b="1">
              <a:solidFill>
                <a:srgbClr val="191918"/>
              </a:solidFill>
              <a:latin typeface="Calibri" panose="020F0502020204030204" pitchFamily="34" charset="0"/>
              <a:ea typeface="Graphik" charset="0"/>
              <a:cs typeface="Calibri" panose="020F0502020204030204" pitchFamily="34" charset="0"/>
            </a:endParaRPr>
          </a:p>
        </p:txBody>
      </p:sp>
      <p:sp>
        <p:nvSpPr>
          <p:cNvPr id="26" name="Thought Bubble: Cloud 25">
            <a:extLst>
              <a:ext uri="{FF2B5EF4-FFF2-40B4-BE49-F238E27FC236}">
                <a16:creationId xmlns:a16="http://schemas.microsoft.com/office/drawing/2014/main" id="{708DB6AD-F356-48B8-9651-8A499DDEA375}"/>
              </a:ext>
            </a:extLst>
          </p:cNvPr>
          <p:cNvSpPr/>
          <p:nvPr/>
        </p:nvSpPr>
        <p:spPr>
          <a:xfrm>
            <a:off x="8885540" y="3572200"/>
            <a:ext cx="2867025" cy="2008136"/>
          </a:xfrm>
          <a:prstGeom prst="cloudCallout">
            <a:avLst>
              <a:gd name="adj1" fmla="val -114679"/>
              <a:gd name="adj2" fmla="val -2441"/>
            </a:avLst>
          </a:prstGeom>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b="1">
                <a:solidFill>
                  <a:schemeClr val="bg1"/>
                </a:solidFill>
                <a:latin typeface="Calibri" panose="020F0502020204030204" pitchFamily="34" charset="0"/>
              </a:rPr>
              <a:t>I feel like life isn’t worth living</a:t>
            </a:r>
          </a:p>
        </p:txBody>
      </p:sp>
      <p:sp>
        <p:nvSpPr>
          <p:cNvPr id="27" name="Thought Bubble: Cloud 26">
            <a:extLst>
              <a:ext uri="{FF2B5EF4-FFF2-40B4-BE49-F238E27FC236}">
                <a16:creationId xmlns:a16="http://schemas.microsoft.com/office/drawing/2014/main" id="{CBEA510F-451A-47C9-AA15-264DDAE532DD}"/>
              </a:ext>
            </a:extLst>
          </p:cNvPr>
          <p:cNvSpPr/>
          <p:nvPr/>
        </p:nvSpPr>
        <p:spPr>
          <a:xfrm>
            <a:off x="7770019" y="1134790"/>
            <a:ext cx="2867025" cy="2008136"/>
          </a:xfrm>
          <a:prstGeom prst="cloudCallout">
            <a:avLst>
              <a:gd name="adj1" fmla="val -75518"/>
              <a:gd name="adj2" fmla="val 88005"/>
            </a:avLst>
          </a:prstGeom>
          <a:solidFill>
            <a:schemeClr val="accent3"/>
          </a:solidFill>
          <a:ln/>
        </p:spPr>
        <p:style>
          <a:lnRef idx="2">
            <a:schemeClr val="accent3"/>
          </a:lnRef>
          <a:fillRef idx="1">
            <a:schemeClr val="lt1"/>
          </a:fillRef>
          <a:effectRef idx="0">
            <a:schemeClr val="accent3"/>
          </a:effectRef>
          <a:fontRef idx="minor">
            <a:schemeClr val="dk1"/>
          </a:fontRef>
        </p:style>
        <p:txBody>
          <a:bodyPr lIns="91440" tIns="182880" rtlCol="0" anchor="ctr"/>
          <a:lstStyle/>
          <a:p>
            <a:pPr algn="ctr"/>
            <a:r>
              <a:rPr lang="en-US" sz="2400" b="1">
                <a:solidFill>
                  <a:schemeClr val="bg1"/>
                </a:solidFill>
                <a:latin typeface="Calibri" panose="020F0502020204030204" pitchFamily="34" charset="0"/>
              </a:rPr>
              <a:t> I feel like my   life is getting  worse and worse</a:t>
            </a:r>
          </a:p>
        </p:txBody>
      </p:sp>
    </p:spTree>
    <p:extLst>
      <p:ext uri="{BB962C8B-B14F-4D97-AF65-F5344CB8AC3E}">
        <p14:creationId xmlns:p14="http://schemas.microsoft.com/office/powerpoint/2010/main" val="322239965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10">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12">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Isosceles Triangle 15">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5"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Isosceles Triangle 19">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7" name="Isosceles Triangle 20">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23" name="Rectangle 2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25" name="Group 2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6" name="Straight Connector 2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Isosceles Triangle 2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3" name="Isosceles Triangle 3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4" name="Isosceles Triangle 3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36" name="Rectangle 3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4" name="Content Placeholder 3" descr="Diagram&#10;&#10;Description automatically generated">
            <a:extLst>
              <a:ext uri="{FF2B5EF4-FFF2-40B4-BE49-F238E27FC236}">
                <a16:creationId xmlns:a16="http://schemas.microsoft.com/office/drawing/2014/main" id="{E7D996D5-1993-4C6D-A2AB-DEB7F8FDC23F}"/>
              </a:ext>
            </a:extLst>
          </p:cNvPr>
          <p:cNvPicPr>
            <a:picLocks noGrp="1" noChangeAspect="1"/>
          </p:cNvPicPr>
          <p:nvPr>
            <p:ph idx="1"/>
          </p:nvPr>
        </p:nvPicPr>
        <p:blipFill>
          <a:blip r:embed="rId3"/>
          <a:stretch>
            <a:fillRect/>
          </a:stretch>
        </p:blipFill>
        <p:spPr>
          <a:xfrm>
            <a:off x="2016597" y="1131994"/>
            <a:ext cx="8160683" cy="4590386"/>
          </a:xfrm>
          <a:prstGeom prst="rect">
            <a:avLst/>
          </a:prstGeom>
        </p:spPr>
      </p:pic>
      <p:sp>
        <p:nvSpPr>
          <p:cNvPr id="6" name="Oval 5">
            <a:extLst>
              <a:ext uri="{FF2B5EF4-FFF2-40B4-BE49-F238E27FC236}">
                <a16:creationId xmlns:a16="http://schemas.microsoft.com/office/drawing/2014/main" id="{0CFD3699-9696-4A55-BDB6-B5EAC77348F0}"/>
              </a:ext>
            </a:extLst>
          </p:cNvPr>
          <p:cNvSpPr/>
          <p:nvPr/>
        </p:nvSpPr>
        <p:spPr>
          <a:xfrm rot="2532388">
            <a:off x="2898882" y="1572922"/>
            <a:ext cx="2556031" cy="3707489"/>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601393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6725A6-CCE4-48CD-AAB2-524E13A7D2CD}"/>
              </a:ext>
            </a:extLst>
          </p:cNvPr>
          <p:cNvSpPr txBox="1"/>
          <p:nvPr/>
        </p:nvSpPr>
        <p:spPr>
          <a:xfrm>
            <a:off x="253999" y="1771650"/>
            <a:ext cx="2571073" cy="4616648"/>
          </a:xfrm>
          <a:prstGeom prst="rect">
            <a:avLst/>
          </a:prstGeom>
          <a:noFill/>
          <a:ln>
            <a:solidFill>
              <a:schemeClr val="tx1">
                <a:lumMod val="50000"/>
                <a:lumOff val="50000"/>
              </a:schemeClr>
            </a:solidFill>
          </a:ln>
        </p:spPr>
        <p:txBody>
          <a:bodyPr wrap="square" rtlCol="0">
            <a:spAutoFit/>
          </a:bodyPr>
          <a:lstStyle/>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Baseline rates based on </a:t>
            </a:r>
            <a:r>
              <a:rPr kumimoji="0" lang="en-US" sz="1400" b="0" i="0" u="none" strike="noStrike" kern="1200" cap="none" spc="0" normalizeH="0" baseline="0" noProof="0">
                <a:ln>
                  <a:noFill/>
                </a:ln>
                <a:solidFill>
                  <a:srgbClr val="ED7D31"/>
                </a:solidFill>
                <a:effectLst/>
                <a:uLnTx/>
                <a:uFillTx/>
                <a:latin typeface="Calibri"/>
                <a:ea typeface="+mn-ea"/>
                <a:cs typeface="+mn-cs"/>
              </a:rPr>
              <a:t>94</a:t>
            </a:r>
            <a:r>
              <a:rPr kumimoji="0" lang="en-US" sz="1400" b="0" i="0" u="none" strike="noStrike" kern="1200" cap="none" spc="0" normalizeH="0" baseline="0" noProof="0">
                <a:ln>
                  <a:noFill/>
                </a:ln>
                <a:solidFill>
                  <a:prstClr val="black"/>
                </a:solidFill>
                <a:effectLst/>
                <a:uLnTx/>
                <a:uFillTx/>
                <a:latin typeface="Calibri"/>
                <a:ea typeface="+mn-ea"/>
                <a:cs typeface="+mn-cs"/>
              </a:rPr>
              <a:t> WOW students</a:t>
            </a:r>
            <a:r>
              <a:rPr kumimoji="0" lang="en-US" sz="1400" b="0" i="0" u="none" strike="noStrike" kern="1200" cap="none" spc="0" normalizeH="0" baseline="0" noProof="0" dirty="0">
                <a:ln>
                  <a:noFill/>
                </a:ln>
                <a:solidFill>
                  <a:prstClr val="black"/>
                </a:solidFill>
                <a:effectLst/>
                <a:uLnTx/>
                <a:uFillTx/>
                <a:latin typeface="Calibri"/>
                <a:ea typeface="+mn-ea"/>
                <a:cs typeface="+mn-cs"/>
              </a:rPr>
              <a:t>, from </a:t>
            </a:r>
            <a:r>
              <a:rPr kumimoji="0" lang="en-US" sz="1400" b="1" i="0" u="none" strike="noStrike" kern="1200" cap="none" spc="0" normalizeH="0" baseline="0" noProof="0" dirty="0">
                <a:ln>
                  <a:noFill/>
                </a:ln>
                <a:solidFill>
                  <a:srgbClr val="ED7D31"/>
                </a:solidFill>
                <a:effectLst/>
                <a:uLnTx/>
                <a:uFillTx/>
                <a:latin typeface="Calibri"/>
                <a:ea typeface="+mn-ea"/>
                <a:cs typeface="+mn-cs"/>
              </a:rPr>
              <a:t>2 schools,</a:t>
            </a:r>
            <a:r>
              <a:rPr kumimoji="0" lang="en-US" sz="1400" b="0" i="0" u="none" strike="noStrike" kern="1200" cap="none" spc="0" normalizeH="0" baseline="0" noProof="0">
                <a:ln>
                  <a:noFill/>
                </a:ln>
                <a:solidFill>
                  <a:prstClr val="black"/>
                </a:solidFill>
                <a:effectLst/>
                <a:uLnTx/>
                <a:uFillTx/>
                <a:latin typeface="Calibri"/>
                <a:ea typeface="+mn-ea"/>
                <a:cs typeface="+mn-cs"/>
              </a:rPr>
              <a:t> who completed a fall assessment</a:t>
            </a:r>
          </a:p>
          <a:p>
            <a:pPr marL="457200" marR="0" lvl="2"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ED7D31"/>
                </a:solidFill>
                <a:effectLst/>
                <a:uLnTx/>
                <a:uFillTx/>
                <a:latin typeface="Calibri"/>
                <a:ea typeface="+mn-ea"/>
                <a:cs typeface="+mn-cs"/>
              </a:rPr>
              <a:t>67 of those</a:t>
            </a:r>
            <a:r>
              <a:rPr kumimoji="0" lang="en-US" sz="1400" b="0" i="0" u="none" strike="noStrike" kern="1200" cap="none" spc="0" normalizeH="0" baseline="0" noProof="0">
                <a:ln>
                  <a:noFill/>
                </a:ln>
                <a:solidFill>
                  <a:prstClr val="black"/>
                </a:solidFill>
                <a:effectLst/>
                <a:uLnTx/>
                <a:uFillTx/>
                <a:latin typeface="Calibri"/>
                <a:ea typeface="+mn-ea"/>
                <a:cs typeface="+mn-cs"/>
              </a:rPr>
              <a:t> students completed a post-test assessment</a:t>
            </a:r>
          </a:p>
          <a:p>
            <a:pPr marL="457200" marR="0" lvl="2"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Pre-post match rate: </a:t>
            </a:r>
            <a:r>
              <a:rPr kumimoji="0" lang="en-US" sz="1400" b="1" i="0" u="none" strike="noStrike" kern="1200" cap="none" spc="0" normalizeH="0" baseline="0" noProof="0">
                <a:ln>
                  <a:noFill/>
                </a:ln>
                <a:solidFill>
                  <a:srgbClr val="ED7D31"/>
                </a:solidFill>
                <a:effectLst/>
                <a:uLnTx/>
                <a:uFillTx/>
                <a:latin typeface="Calibri"/>
                <a:ea typeface="+mn-ea"/>
                <a:cs typeface="+mn-cs"/>
              </a:rPr>
              <a:t>71%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AT BASELINE:</a:t>
            </a:r>
            <a:endParaRPr kumimoji="0" lang="en-US" sz="1400" b="1" i="0" u="sng" strike="noStrike" kern="1200" cap="none" spc="0" normalizeH="0" baseline="0" noProof="0">
              <a:ln>
                <a:noFill/>
              </a:ln>
              <a:solidFill>
                <a:prstClr val="black"/>
              </a:solidFill>
              <a:effectLst/>
              <a:uLnTx/>
              <a:uFillTx/>
              <a:latin typeface="Calibri"/>
              <a:ea typeface="+mn-ea"/>
              <a:cs typeface="+mn-cs"/>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ED7D31"/>
                </a:solidFill>
                <a:effectLst/>
                <a:uLnTx/>
                <a:uFillTx/>
                <a:latin typeface="Calibri"/>
                <a:ea typeface="+mn-ea"/>
                <a:cs typeface="+mn-cs"/>
              </a:rPr>
              <a:t>95.7%</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a:ln>
                  <a:noFill/>
                </a:ln>
                <a:solidFill>
                  <a:prstClr val="black"/>
                </a:solidFill>
                <a:effectLst/>
                <a:uLnTx/>
                <a:uFillTx/>
                <a:latin typeface="Calibri"/>
                <a:ea typeface="+mn-ea"/>
                <a:cs typeface="+mn-cs"/>
              </a:rPr>
              <a:t>had experienced one or more lifetime traumas</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Average number of lifetime traumas = </a:t>
            </a:r>
            <a:r>
              <a:rPr kumimoji="0" lang="en-US" sz="1400" b="1" i="0" u="none" strike="noStrike" kern="1200" cap="none" spc="0" normalizeH="0" baseline="0" noProof="0" dirty="0">
                <a:ln>
                  <a:noFill/>
                </a:ln>
                <a:solidFill>
                  <a:srgbClr val="ED7D31"/>
                </a:solidFill>
                <a:effectLst/>
                <a:uLnTx/>
                <a:uFillTx/>
                <a:latin typeface="Calibri"/>
                <a:ea typeface="+mn-ea"/>
                <a:cs typeface="+mn-cs"/>
              </a:rPr>
              <a:t>4.7 </a:t>
            </a:r>
            <a:r>
              <a:rPr kumimoji="0" lang="en-US" sz="1400" b="0" i="0" u="none" strike="noStrike" kern="1200" cap="none" spc="0" normalizeH="0" baseline="0" noProof="0" dirty="0">
                <a:ln>
                  <a:noFill/>
                </a:ln>
                <a:solidFill>
                  <a:prstClr val="black"/>
                </a:solidFill>
                <a:effectLst/>
                <a:uLnTx/>
                <a:uFillTx/>
                <a:latin typeface="Calibri"/>
                <a:ea typeface="+mn-ea"/>
                <a:cs typeface="+mn-cs"/>
              </a:rPr>
              <a:t>(out of 15)</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ED7D31"/>
                </a:solidFill>
                <a:effectLst/>
                <a:uLnTx/>
                <a:uFillTx/>
                <a:latin typeface="Calibri"/>
                <a:ea typeface="+mn-ea"/>
                <a:cs typeface="+mn-cs"/>
              </a:rPr>
              <a:t>47.3</a:t>
            </a:r>
            <a:r>
              <a:rPr kumimoji="0" lang="en-US" sz="1400" b="1" i="0" u="none" strike="noStrike" kern="1200" cap="none" spc="0" normalizeH="0" baseline="0" noProof="0">
                <a:ln>
                  <a:noFill/>
                </a:ln>
                <a:solidFill>
                  <a:srgbClr val="ED7D31"/>
                </a:solidFill>
                <a:effectLst/>
                <a:uLnTx/>
                <a:uFillTx/>
                <a:latin typeface="Calibri"/>
                <a:ea typeface="+mn-ea"/>
                <a:cs typeface="+mn-cs"/>
              </a:rPr>
              <a:t>%</a:t>
            </a:r>
            <a:r>
              <a:rPr kumimoji="0" lang="en-US" sz="1400" b="0" i="0" u="none" strike="noStrike" kern="1200" cap="none" spc="0" normalizeH="0" baseline="0" noProof="0">
                <a:ln>
                  <a:noFill/>
                </a:ln>
                <a:solidFill>
                  <a:prstClr val="black"/>
                </a:solidFill>
                <a:effectLst/>
                <a:uLnTx/>
                <a:uFillTx/>
                <a:latin typeface="Calibri"/>
                <a:ea typeface="+mn-ea"/>
                <a:cs typeface="+mn-cs"/>
              </a:rPr>
              <a:t> (of </a:t>
            </a:r>
            <a:r>
              <a:rPr kumimoji="0" lang="en-US" sz="1400" b="0" i="0" u="none" strike="noStrike" kern="1200" cap="none" spc="0" normalizeH="0" baseline="0" noProof="0">
                <a:ln>
                  <a:noFill/>
                </a:ln>
                <a:solidFill>
                  <a:srgbClr val="ED7D31"/>
                </a:solidFill>
                <a:effectLst/>
                <a:uLnTx/>
                <a:uFillTx/>
                <a:latin typeface="Calibri"/>
                <a:ea typeface="+mn-ea"/>
                <a:cs typeface="+mn-cs"/>
              </a:rPr>
              <a:t>94</a:t>
            </a:r>
            <a:r>
              <a:rPr kumimoji="0" lang="en-US" sz="1400" b="0" i="0" u="none" strike="noStrike" kern="1200" cap="none" spc="0" normalizeH="0" baseline="0" noProof="0">
                <a:ln>
                  <a:noFill/>
                </a:ln>
                <a:solidFill>
                  <a:prstClr val="black"/>
                </a:solidFill>
                <a:effectLst/>
                <a:uLnTx/>
                <a:uFillTx/>
                <a:latin typeface="Calibri"/>
                <a:ea typeface="+mn-ea"/>
                <a:cs typeface="+mn-cs"/>
              </a:rPr>
              <a:t> students at baseline) reported suicide ideation/self-harm (“</a:t>
            </a:r>
            <a:r>
              <a:rPr kumimoji="0" lang="en-US" sz="1400" b="0" i="1" u="none" strike="noStrike" kern="1200" cap="none" spc="0" normalizeH="0" baseline="0" noProof="0">
                <a:ln>
                  <a:noFill/>
                </a:ln>
                <a:solidFill>
                  <a:prstClr val="black"/>
                </a:solidFill>
                <a:effectLst/>
                <a:uLnTx/>
                <a:uFillTx/>
                <a:latin typeface="Calibri"/>
                <a:ea typeface="+mn-ea"/>
                <a:cs typeface="+mn-cs"/>
              </a:rPr>
              <a:t>Thoughts that you would be better off dead or of hurting yourself in some way.”)</a:t>
            </a:r>
            <a:r>
              <a:rPr kumimoji="0" lang="en-US" sz="1400" b="0" i="1" u="none" strike="noStrike" kern="1200" cap="none" spc="0" normalizeH="0" baseline="0" noProof="0" dirty="0">
                <a:ln>
                  <a:noFill/>
                </a:ln>
                <a:solidFill>
                  <a:prstClr val="black"/>
                </a:solidFill>
                <a:effectLst/>
                <a:uLnTx/>
                <a:uFillTx/>
                <a:latin typeface="Calibri"/>
                <a:ea typeface="+mn-ea"/>
                <a:cs typeface="+mn-cs"/>
              </a:rPr>
              <a:t> </a:t>
            </a:r>
            <a:r>
              <a:rPr kumimoji="0" lang="en-US" sz="1400" b="0" i="1" u="none" strike="noStrike" kern="1200" cap="none" spc="0" normalizeH="0" baseline="0" noProof="0" dirty="0">
                <a:ln>
                  <a:noFill/>
                </a:ln>
                <a:solidFill>
                  <a:srgbClr val="ED7D31"/>
                </a:solidFill>
                <a:effectLst/>
                <a:uLnTx/>
                <a:uFillTx/>
                <a:latin typeface="Calibri"/>
                <a:ea typeface="+mn-ea"/>
                <a:cs typeface="+mn-cs"/>
              </a:rPr>
              <a:t>WOW overall average is 26%</a:t>
            </a:r>
            <a:endParaRPr kumimoji="0" lang="en-US" sz="1400" b="0" i="0" u="none" strike="noStrike" kern="1200" cap="none" spc="0" normalizeH="0" baseline="0" noProof="0" dirty="0">
              <a:ln>
                <a:noFill/>
              </a:ln>
              <a:solidFill>
                <a:srgbClr val="ED7D31"/>
              </a:solidFill>
              <a:effectLst/>
              <a:uLnTx/>
              <a:uFillTx/>
              <a:latin typeface="Calibri"/>
              <a:ea typeface="+mn-ea"/>
              <a:cs typeface="+mn-cs"/>
            </a:endParaRPr>
          </a:p>
        </p:txBody>
      </p:sp>
      <p:sp>
        <p:nvSpPr>
          <p:cNvPr id="4" name="Title 3">
            <a:extLst>
              <a:ext uri="{FF2B5EF4-FFF2-40B4-BE49-F238E27FC236}">
                <a16:creationId xmlns:a16="http://schemas.microsoft.com/office/drawing/2014/main" id="{AE59E6B1-ABCE-4618-8D5F-FD02F9B01449}"/>
              </a:ext>
            </a:extLst>
          </p:cNvPr>
          <p:cNvSpPr>
            <a:spLocks noGrp="1"/>
          </p:cNvSpPr>
          <p:nvPr>
            <p:ph type="title"/>
          </p:nvPr>
        </p:nvSpPr>
        <p:spPr>
          <a:xfrm>
            <a:off x="2917185" y="312207"/>
            <a:ext cx="9274815" cy="846987"/>
          </a:xfrm>
        </p:spPr>
        <p:txBody>
          <a:bodyPr>
            <a:noAutofit/>
          </a:bodyPr>
          <a:lstStyle/>
          <a:p>
            <a:r>
              <a:rPr lang="en-US" sz="2800" b="1" dirty="0"/>
              <a:t>WOW students started the year with mental health challenges; 2/3 of those at risk </a:t>
            </a:r>
            <a:r>
              <a:rPr lang="en-US" sz="2800" b="1" dirty="0">
                <a:solidFill>
                  <a:schemeClr val="accent2"/>
                </a:solidFill>
              </a:rPr>
              <a:t>improved </a:t>
            </a:r>
            <a:r>
              <a:rPr lang="en-US" sz="2800" b="1" dirty="0"/>
              <a:t>by the end of the year. SY23</a:t>
            </a:r>
            <a:endParaRPr lang="en-US" sz="2800" dirty="0"/>
          </a:p>
        </p:txBody>
      </p:sp>
      <p:graphicFrame>
        <p:nvGraphicFramePr>
          <p:cNvPr id="3" name="Chart 2">
            <a:extLst>
              <a:ext uri="{FF2B5EF4-FFF2-40B4-BE49-F238E27FC236}">
                <a16:creationId xmlns:a16="http://schemas.microsoft.com/office/drawing/2014/main" id="{5DE41F30-D45B-FC3F-0E3F-E2D3A5884B2C}"/>
              </a:ext>
            </a:extLst>
          </p:cNvPr>
          <p:cNvGraphicFramePr>
            <a:graphicFrameLocks/>
          </p:cNvGraphicFramePr>
          <p:nvPr/>
        </p:nvGraphicFramePr>
        <p:xfrm>
          <a:off x="7431095" y="1599401"/>
          <a:ext cx="4114800" cy="228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F1B328DA-7B63-4774-F079-16B805EB7149}"/>
              </a:ext>
            </a:extLst>
          </p:cNvPr>
          <p:cNvGraphicFramePr>
            <a:graphicFrameLocks/>
          </p:cNvGraphicFramePr>
          <p:nvPr/>
        </p:nvGraphicFramePr>
        <p:xfrm>
          <a:off x="3070684" y="1578530"/>
          <a:ext cx="4114800" cy="228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ABF5CC93-DA3D-51C2-2590-9DF181E650C4}"/>
              </a:ext>
            </a:extLst>
          </p:cNvPr>
          <p:cNvGraphicFramePr>
            <a:graphicFrameLocks/>
          </p:cNvGraphicFramePr>
          <p:nvPr/>
        </p:nvGraphicFramePr>
        <p:xfrm>
          <a:off x="7431095" y="4117995"/>
          <a:ext cx="4114800" cy="2286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03B8030D-A3B4-49C0-BAD0-43930BA97A31}"/>
              </a:ext>
            </a:extLst>
          </p:cNvPr>
          <p:cNvGraphicFramePr>
            <a:graphicFrameLocks/>
          </p:cNvGraphicFramePr>
          <p:nvPr/>
        </p:nvGraphicFramePr>
        <p:xfrm>
          <a:off x="3070684" y="4102543"/>
          <a:ext cx="4114800" cy="2286000"/>
        </p:xfrm>
        <a:graphic>
          <a:graphicData uri="http://schemas.openxmlformats.org/drawingml/2006/chart">
            <c:chart xmlns:c="http://schemas.openxmlformats.org/drawingml/2006/chart" xmlns:r="http://schemas.openxmlformats.org/officeDocument/2006/relationships" r:id="rId6"/>
          </a:graphicData>
        </a:graphic>
      </p:graphicFrame>
      <p:pic>
        <p:nvPicPr>
          <p:cNvPr id="10" name="Picture 9" descr="A purple text on a white background&#10;&#10;Description automatically generated">
            <a:extLst>
              <a:ext uri="{FF2B5EF4-FFF2-40B4-BE49-F238E27FC236}">
                <a16:creationId xmlns:a16="http://schemas.microsoft.com/office/drawing/2014/main" id="{E48B6635-971C-4BE4-414B-62AA135253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039" y="361358"/>
            <a:ext cx="2372241" cy="780832"/>
          </a:xfrm>
          <a:prstGeom prst="rect">
            <a:avLst/>
          </a:prstGeom>
        </p:spPr>
      </p:pic>
    </p:spTree>
    <p:extLst>
      <p:ext uri="{BB962C8B-B14F-4D97-AF65-F5344CB8AC3E}">
        <p14:creationId xmlns:p14="http://schemas.microsoft.com/office/powerpoint/2010/main" val="39039488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7FD6F0-46DF-468D-B344-E8C0D5725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2653" y="5599206"/>
            <a:ext cx="2569347" cy="1150379"/>
          </a:xfrm>
          <a:prstGeom prst="rect">
            <a:avLst/>
          </a:prstGeom>
        </p:spPr>
      </p:pic>
      <p:pic>
        <p:nvPicPr>
          <p:cNvPr id="5" name="Picture 4">
            <a:extLst>
              <a:ext uri="{FF2B5EF4-FFF2-40B4-BE49-F238E27FC236}">
                <a16:creationId xmlns:a16="http://schemas.microsoft.com/office/drawing/2014/main" id="{CFCFE1B6-D41F-431B-9AB2-041CDD0D32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7384" y="335280"/>
            <a:ext cx="1929225" cy="842086"/>
          </a:xfrm>
          <a:prstGeom prst="rect">
            <a:avLst/>
          </a:prstGeom>
        </p:spPr>
      </p:pic>
      <p:sp>
        <p:nvSpPr>
          <p:cNvPr id="13" name="Title 1">
            <a:extLst>
              <a:ext uri="{FF2B5EF4-FFF2-40B4-BE49-F238E27FC236}">
                <a16:creationId xmlns:a16="http://schemas.microsoft.com/office/drawing/2014/main" id="{719F50C0-9A25-43B0-B6DC-1DB065D4793C}"/>
              </a:ext>
            </a:extLst>
          </p:cNvPr>
          <p:cNvSpPr txBox="1">
            <a:spLocks/>
          </p:cNvSpPr>
          <p:nvPr/>
        </p:nvSpPr>
        <p:spPr>
          <a:xfrm>
            <a:off x="584218" y="767993"/>
            <a:ext cx="8854751" cy="1779032"/>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500" dirty="0">
                <a:solidFill>
                  <a:schemeClr val="tx1"/>
                </a:solidFill>
                <a:latin typeface="Raleway SemiBold"/>
              </a:rPr>
              <a:t>WOW is entering its 13</a:t>
            </a:r>
            <a:r>
              <a:rPr lang="en-US" sz="4500" baseline="30000" dirty="0">
                <a:solidFill>
                  <a:schemeClr val="tx1"/>
                </a:solidFill>
                <a:latin typeface="Raleway SemiBold"/>
              </a:rPr>
              <a:t>th</a:t>
            </a:r>
            <a:r>
              <a:rPr lang="en-US" sz="4500" dirty="0">
                <a:solidFill>
                  <a:schemeClr val="tx1"/>
                </a:solidFill>
                <a:latin typeface="Raleway SemiBold"/>
              </a:rPr>
              <a:t> year of programing across the nation in 5 regions.</a:t>
            </a:r>
            <a:endParaRPr lang="en-US" sz="4500" dirty="0">
              <a:solidFill>
                <a:schemeClr val="tx1"/>
              </a:solidFill>
              <a:latin typeface="Raleway SemiBold" panose="020B0703030101060003" pitchFamily="34" charset="0"/>
            </a:endParaRPr>
          </a:p>
          <a:p>
            <a:pPr algn="ctr"/>
            <a:endParaRPr lang="en-US" sz="4500" dirty="0">
              <a:latin typeface="Raleway SemiBold" panose="020B0703030101060003" pitchFamily="34" charset="0"/>
            </a:endParaRPr>
          </a:p>
          <a:p>
            <a:pPr algn="ctr"/>
            <a:br>
              <a:rPr lang="en-US" dirty="0">
                <a:latin typeface="Raleway SemiBold" panose="020B0703030101060003" pitchFamily="34" charset="0"/>
              </a:rPr>
            </a:br>
            <a:endParaRPr lang="en-US" sz="1800" dirty="0">
              <a:solidFill>
                <a:schemeClr val="tx1"/>
              </a:solidFill>
              <a:latin typeface="Raleway Medium" panose="020B0603030101060003" pitchFamily="34" charset="0"/>
            </a:endParaRPr>
          </a:p>
        </p:txBody>
      </p:sp>
      <p:sp>
        <p:nvSpPr>
          <p:cNvPr id="2" name="Rectangle 1">
            <a:extLst>
              <a:ext uri="{FF2B5EF4-FFF2-40B4-BE49-F238E27FC236}">
                <a16:creationId xmlns:a16="http://schemas.microsoft.com/office/drawing/2014/main" id="{66F7EF5D-F8C1-4CEC-BC1F-F6F62CEE1EA8}"/>
              </a:ext>
            </a:extLst>
          </p:cNvPr>
          <p:cNvSpPr/>
          <p:nvPr/>
        </p:nvSpPr>
        <p:spPr>
          <a:xfrm>
            <a:off x="723900" y="1657509"/>
            <a:ext cx="2850001" cy="4317079"/>
          </a:xfrm>
          <a:prstGeom prst="rect">
            <a:avLst/>
          </a:prstGeom>
        </p:spPr>
        <p:txBody>
          <a:bodyPr wrap="square" anchor="t">
            <a:spAutoFit/>
          </a:bodyPr>
          <a:lstStyle/>
          <a:p>
            <a:pPr algn="ctr"/>
            <a:endParaRPr lang="en-US" sz="1600">
              <a:latin typeface="Raleway SemiBold" panose="020B0703030101060003" pitchFamily="34" charset="0"/>
            </a:endParaRPr>
          </a:p>
          <a:p>
            <a:pPr algn="ctr"/>
            <a:r>
              <a:rPr lang="en-US" sz="2400" i="1">
                <a:latin typeface="Raleway"/>
              </a:rPr>
              <a:t>“</a:t>
            </a:r>
            <a:r>
              <a:rPr lang="en-US" i="1">
                <a:latin typeface="Raleway"/>
                <a:ea typeface="+mn-lt"/>
                <a:cs typeface="+mn-lt"/>
              </a:rPr>
              <a:t>I joined WOW to better myself. I joined to be a role model to my family.</a:t>
            </a:r>
            <a:endParaRPr lang="en-US">
              <a:latin typeface="Raleway"/>
              <a:ea typeface="+mn-lt"/>
              <a:cs typeface="+mn-lt"/>
            </a:endParaRPr>
          </a:p>
          <a:p>
            <a:pPr algn="ctr"/>
            <a:r>
              <a:rPr lang="en-US" i="1">
                <a:latin typeface="Raleway"/>
                <a:ea typeface="+mn-lt"/>
                <a:cs typeface="+mn-lt"/>
              </a:rPr>
              <a:t>I never would have guessed that I would have joined a circle of friends – a sisterhood – who would make us the best we can be.” </a:t>
            </a:r>
            <a:endParaRPr lang="en-US">
              <a:latin typeface="Raleway"/>
              <a:ea typeface="+mn-lt"/>
              <a:cs typeface="+mn-lt"/>
            </a:endParaRPr>
          </a:p>
          <a:p>
            <a:pPr algn="ctr"/>
            <a:endParaRPr lang="en-US" i="1">
              <a:latin typeface="Raleway"/>
              <a:ea typeface="+mn-lt"/>
              <a:cs typeface="+mn-lt"/>
            </a:endParaRPr>
          </a:p>
          <a:p>
            <a:pPr algn="ctr">
              <a:lnSpc>
                <a:spcPct val="90000"/>
              </a:lnSpc>
              <a:spcBef>
                <a:spcPts val="1000"/>
              </a:spcBef>
            </a:pPr>
            <a:r>
              <a:rPr lang="en-US" i="1">
                <a:latin typeface="Raleway"/>
                <a:ea typeface="+mn-lt"/>
                <a:cs typeface="+mn-lt"/>
              </a:rPr>
              <a:t>WOW Junior, 2018</a:t>
            </a:r>
            <a:endParaRPr lang="en-US">
              <a:latin typeface="Raleway"/>
              <a:ea typeface="+mn-lt"/>
              <a:cs typeface="+mn-lt"/>
            </a:endParaRPr>
          </a:p>
          <a:p>
            <a:pPr algn="ctr"/>
            <a:endParaRPr lang="en-US" sz="2400">
              <a:latin typeface="Raleway Black"/>
            </a:endParaRPr>
          </a:p>
          <a:p>
            <a:pPr algn="ctr"/>
            <a:endParaRPr lang="en-US" sz="2400">
              <a:latin typeface="Raleway Black" panose="020B0A03030101060003" pitchFamily="34" charset="0"/>
            </a:endParaRPr>
          </a:p>
        </p:txBody>
      </p:sp>
      <p:sp>
        <p:nvSpPr>
          <p:cNvPr id="8" name="TextBox 7">
            <a:extLst>
              <a:ext uri="{FF2B5EF4-FFF2-40B4-BE49-F238E27FC236}">
                <a16:creationId xmlns:a16="http://schemas.microsoft.com/office/drawing/2014/main" id="{CB2B1969-CD20-4FC8-80B5-5AFB27CFF1CB}"/>
              </a:ext>
            </a:extLst>
          </p:cNvPr>
          <p:cNvSpPr txBox="1"/>
          <p:nvPr/>
        </p:nvSpPr>
        <p:spPr>
          <a:xfrm>
            <a:off x="-71561" y="6328368"/>
            <a:ext cx="9510530" cy="569387"/>
          </a:xfrm>
          <a:prstGeom prst="rect">
            <a:avLst/>
          </a:prstGeom>
          <a:noFill/>
        </p:spPr>
        <p:txBody>
          <a:bodyPr wrap="square" rtlCol="0">
            <a:spAutoFit/>
          </a:bodyPr>
          <a:lstStyle/>
          <a:p>
            <a:pPr algn="ctr"/>
            <a:r>
              <a:rPr lang="en-US" sz="3100" i="1">
                <a:solidFill>
                  <a:schemeClr val="bg1">
                    <a:lumMod val="85000"/>
                  </a:schemeClr>
                </a:solidFill>
                <a:latin typeface="Forte" panose="03060902040502070203" pitchFamily="66" charset="0"/>
                <a:ea typeface="STXingkai" panose="020B0503020204020204" pitchFamily="2" charset="-122"/>
              </a:rPr>
              <a:t>We believe in the potential of every young woman. </a:t>
            </a:r>
          </a:p>
        </p:txBody>
      </p:sp>
      <p:pic>
        <p:nvPicPr>
          <p:cNvPr id="6" name="Picture 5">
            <a:extLst>
              <a:ext uri="{FF2B5EF4-FFF2-40B4-BE49-F238E27FC236}">
                <a16:creationId xmlns:a16="http://schemas.microsoft.com/office/drawing/2014/main" id="{0B2E6599-9531-40A1-A43E-5845541F47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3583" y="1778387"/>
            <a:ext cx="5303964" cy="3539225"/>
          </a:xfrm>
          <a:prstGeom prst="rect">
            <a:avLst/>
          </a:prstGeom>
        </p:spPr>
      </p:pic>
      <p:pic>
        <p:nvPicPr>
          <p:cNvPr id="3" name="Picture 2">
            <a:extLst>
              <a:ext uri="{FF2B5EF4-FFF2-40B4-BE49-F238E27FC236}">
                <a16:creationId xmlns:a16="http://schemas.microsoft.com/office/drawing/2014/main" id="{D8040F67-74FB-2718-9B72-863FD54673C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71" r="6986"/>
          <a:stretch/>
        </p:blipFill>
        <p:spPr>
          <a:xfrm>
            <a:off x="12573134" y="2618771"/>
            <a:ext cx="2394724" cy="1858456"/>
          </a:xfrm>
          <a:prstGeom prst="rect">
            <a:avLst/>
          </a:prstGeom>
        </p:spPr>
      </p:pic>
    </p:spTree>
    <p:extLst>
      <p:ext uri="{BB962C8B-B14F-4D97-AF65-F5344CB8AC3E}">
        <p14:creationId xmlns:p14="http://schemas.microsoft.com/office/powerpoint/2010/main" val="3665433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C0BE5D-3E4C-4C05-AFFB-8BA76B9396D8}"/>
              </a:ext>
            </a:extLst>
          </p:cNvPr>
          <p:cNvSpPr txBox="1">
            <a:spLocks/>
          </p:cNvSpPr>
          <p:nvPr/>
        </p:nvSpPr>
        <p:spPr>
          <a:xfrm>
            <a:off x="297951" y="218592"/>
            <a:ext cx="10387173" cy="559405"/>
          </a:xfrm>
          <a:prstGeom prst="rect">
            <a:avLst/>
          </a:prstGeom>
        </p:spPr>
        <p:txBody>
          <a:bodyPr vert="horz" lIns="91440" tIns="45720" rIns="91440" bIns="45720" rtlCol="0" anchor="t">
            <a:normAutofit fontScale="25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2800" b="0" i="0" u="none" strike="noStrike" kern="1200" cap="none" spc="0" normalizeH="0" baseline="0" noProof="0">
                <a:ln>
                  <a:noFill/>
                </a:ln>
                <a:solidFill>
                  <a:srgbClr val="54A021"/>
                </a:solidFill>
                <a:effectLst/>
                <a:uLnTx/>
                <a:uFillTx/>
                <a:latin typeface="Raleway SemiBold"/>
                <a:ea typeface="+mj-ea"/>
                <a:cs typeface="+mj-cs"/>
              </a:rPr>
              <a:t>WOW </a:t>
            </a:r>
            <a:r>
              <a:rPr kumimoji="0" lang="en-US" sz="12800" b="0" i="0" u="none" strike="noStrike" kern="1200" cap="none" spc="0" normalizeH="0" baseline="0" noProof="0">
                <a:ln>
                  <a:noFill/>
                </a:ln>
                <a:solidFill>
                  <a:prstClr val="black"/>
                </a:solidFill>
                <a:effectLst/>
                <a:uLnTx/>
                <a:uFillTx/>
                <a:latin typeface="Raleway SemiBold"/>
                <a:ea typeface="+mj-ea"/>
                <a:cs typeface="+mj-cs"/>
              </a:rPr>
              <a:t>|</a:t>
            </a:r>
            <a:r>
              <a:rPr kumimoji="0" lang="en-US" sz="12800" b="0" i="0" u="none" strike="noStrike" kern="1200" cap="none" spc="0" normalizeH="0" baseline="0" noProof="0">
                <a:ln>
                  <a:noFill/>
                </a:ln>
                <a:solidFill>
                  <a:srgbClr val="54A021"/>
                </a:solidFill>
                <a:effectLst/>
                <a:uLnTx/>
                <a:uFillTx/>
                <a:latin typeface="Raleway SemiBold"/>
                <a:ea typeface="+mj-ea"/>
                <a:cs typeface="+mj-cs"/>
              </a:rPr>
              <a:t> Replication</a:t>
            </a:r>
            <a:endParaRPr kumimoji="0" lang="en-US" sz="4800" b="0" i="0" u="none" strike="noStrike" kern="1200" cap="none" spc="0" normalizeH="0" baseline="0" noProof="0">
              <a:ln>
                <a:noFill/>
              </a:ln>
              <a:solidFill>
                <a:prstClr val="black"/>
              </a:solidFill>
              <a:effectLst/>
              <a:uLnTx/>
              <a:uFillTx/>
              <a:latin typeface="Raleway"/>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a:ln>
                <a:noFill/>
              </a:ln>
              <a:solidFill>
                <a:srgbClr val="000000"/>
              </a:solidFill>
              <a:effectLst/>
              <a:uLnTx/>
              <a:uFillTx/>
              <a:latin typeface="Raleway"/>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9800" b="0" i="0" u="none" strike="noStrike" kern="1200" cap="none" spc="0" normalizeH="0" baseline="0" noProof="0">
              <a:ln>
                <a:noFill/>
              </a:ln>
              <a:solidFill>
                <a:srgbClr val="54A021"/>
              </a:solidFill>
              <a:effectLst/>
              <a:uLnTx/>
              <a:uFillTx/>
              <a:latin typeface="Raleway SemiBold"/>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Raleway"/>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Raleway"/>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br>
              <a:rPr kumimoji="0" lang="en-US" sz="3600" b="0" i="0" u="none" strike="noStrike" kern="1200" cap="none" spc="0" normalizeH="0" baseline="0" noProof="0">
                <a:ln>
                  <a:noFill/>
                </a:ln>
                <a:solidFill>
                  <a:srgbClr val="54A021"/>
                </a:solidFill>
                <a:effectLst/>
                <a:uLnTx/>
                <a:uFillTx/>
                <a:latin typeface="Raleway SemiBold" panose="020B0703030101060003" pitchFamily="34" charset="0"/>
                <a:ea typeface="+mj-ea"/>
                <a:cs typeface="+mj-cs"/>
              </a:rPr>
            </a:br>
            <a:endParaRPr kumimoji="0" lang="en-US" sz="1800" b="0" i="0" u="none" strike="noStrike" kern="1200" cap="none" spc="0" normalizeH="0" baseline="0" noProof="0">
              <a:ln>
                <a:noFill/>
              </a:ln>
              <a:solidFill>
                <a:prstClr val="black"/>
              </a:solidFill>
              <a:effectLst/>
              <a:uLnTx/>
              <a:uFillTx/>
              <a:latin typeface="Raleway Medium" panose="020B0603030101060003" pitchFamily="34" charset="0"/>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aleway Medium" panose="020B0603030101060003" pitchFamily="34" charset="0"/>
              <a:ea typeface="+mj-ea"/>
              <a:cs typeface="+mj-cs"/>
            </a:endParaRPr>
          </a:p>
        </p:txBody>
      </p:sp>
      <p:pic>
        <p:nvPicPr>
          <p:cNvPr id="20" name="Picture 19">
            <a:extLst>
              <a:ext uri="{FF2B5EF4-FFF2-40B4-BE49-F238E27FC236}">
                <a16:creationId xmlns:a16="http://schemas.microsoft.com/office/drawing/2014/main" id="{CC898556-761A-4A5E-8C14-68848423E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2653" y="5599206"/>
            <a:ext cx="2569347" cy="1150379"/>
          </a:xfrm>
          <a:prstGeom prst="rect">
            <a:avLst/>
          </a:prstGeom>
        </p:spPr>
      </p:pic>
      <p:sp>
        <p:nvSpPr>
          <p:cNvPr id="8" name="TextBox 7">
            <a:extLst>
              <a:ext uri="{FF2B5EF4-FFF2-40B4-BE49-F238E27FC236}">
                <a16:creationId xmlns:a16="http://schemas.microsoft.com/office/drawing/2014/main" id="{04FEA26B-EBFC-4B3D-8A26-2A8CC3499368}"/>
              </a:ext>
            </a:extLst>
          </p:cNvPr>
          <p:cNvSpPr txBox="1"/>
          <p:nvPr/>
        </p:nvSpPr>
        <p:spPr>
          <a:xfrm>
            <a:off x="0" y="6488668"/>
            <a:ext cx="42832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rPr>
              <a:t>18</a:t>
            </a:r>
          </a:p>
        </p:txBody>
      </p:sp>
      <p:sp>
        <p:nvSpPr>
          <p:cNvPr id="2" name="TextBox 1">
            <a:extLst>
              <a:ext uri="{FF2B5EF4-FFF2-40B4-BE49-F238E27FC236}">
                <a16:creationId xmlns:a16="http://schemas.microsoft.com/office/drawing/2014/main" id="{B8C7ACAA-954E-424B-9A2A-69B3A32CF0BD}"/>
              </a:ext>
            </a:extLst>
          </p:cNvPr>
          <p:cNvSpPr txBox="1"/>
          <p:nvPr/>
        </p:nvSpPr>
        <p:spPr>
          <a:xfrm>
            <a:off x="428322" y="125879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 name="TextBox 2">
            <a:extLst>
              <a:ext uri="{FF2B5EF4-FFF2-40B4-BE49-F238E27FC236}">
                <a16:creationId xmlns:a16="http://schemas.microsoft.com/office/drawing/2014/main" id="{03DCD5A0-18D1-46B9-8D60-69DA0602EF07}"/>
              </a:ext>
            </a:extLst>
          </p:cNvPr>
          <p:cNvSpPr txBox="1"/>
          <p:nvPr/>
        </p:nvSpPr>
        <p:spPr>
          <a:xfrm>
            <a:off x="428321" y="911561"/>
            <a:ext cx="9691723" cy="59708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Youth Guidance looks to community stakeholders for input on local context</a:t>
            </a: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School District</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Enabling Context for Implementation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Demonstrated need for services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Access to students during the school day</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Appropriate office and program space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Collaborative Faculty and Staff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District Support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Support for BAM &amp; WOW during the school day</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Data sharing agreement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Vision for school climate and discipline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Agreement to provide funding allocation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(ask of $1,830 per student)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Public and Philanthropic Sector Leadership</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Formation of a local Advisory Council</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Public, philanthropic, and corporate leaders committed to building long-term sustainability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Public and private sector funding commitments to cover local implementation costs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Raleway"/>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Raleway"/>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nvGrpSpPr>
          <p:cNvPr id="13" name="Group 4">
            <a:extLst>
              <a:ext uri="{FF2B5EF4-FFF2-40B4-BE49-F238E27FC236}">
                <a16:creationId xmlns:a16="http://schemas.microsoft.com/office/drawing/2014/main" id="{D9158BDA-70FE-4468-904D-0FC1D5868F7B}"/>
              </a:ext>
            </a:extLst>
          </p:cNvPr>
          <p:cNvGrpSpPr>
            <a:grpSpLocks noChangeAspect="1"/>
          </p:cNvGrpSpPr>
          <p:nvPr/>
        </p:nvGrpSpPr>
        <p:grpSpPr bwMode="auto">
          <a:xfrm>
            <a:off x="6551613" y="1738313"/>
            <a:ext cx="4051300" cy="3359150"/>
            <a:chOff x="4127" y="1095"/>
            <a:chExt cx="2552" cy="2116"/>
          </a:xfrm>
        </p:grpSpPr>
        <p:sp>
          <p:nvSpPr>
            <p:cNvPr id="15" name="AutoShape 3">
              <a:extLst>
                <a:ext uri="{FF2B5EF4-FFF2-40B4-BE49-F238E27FC236}">
                  <a16:creationId xmlns:a16="http://schemas.microsoft.com/office/drawing/2014/main" id="{0A6C2610-52AA-4F9C-B86D-1AAA333F47EF}"/>
                </a:ext>
              </a:extLst>
            </p:cNvPr>
            <p:cNvSpPr>
              <a:spLocks noChangeAspect="1" noChangeArrowheads="1" noTextEdit="1"/>
            </p:cNvSpPr>
            <p:nvPr/>
          </p:nvSpPr>
          <p:spPr bwMode="auto">
            <a:xfrm>
              <a:off x="4127" y="1095"/>
              <a:ext cx="2552" cy="2116"/>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1029" name="Picture 5">
              <a:extLst>
                <a:ext uri="{FF2B5EF4-FFF2-40B4-BE49-F238E27FC236}">
                  <a16:creationId xmlns:a16="http://schemas.microsoft.com/office/drawing/2014/main" id="{C1ACC1CB-208B-47AE-85F6-4D341EF6B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 y="1095"/>
              <a:ext cx="2557" cy="212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4" name="Slide Number Placeholder 3">
            <a:extLst>
              <a:ext uri="{FF2B5EF4-FFF2-40B4-BE49-F238E27FC236}">
                <a16:creationId xmlns:a16="http://schemas.microsoft.com/office/drawing/2014/main" id="{923B9962-D3E8-40F7-81FD-7EA4C368F5C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54A021"/>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a:ln>
                <a:noFill/>
              </a:ln>
              <a:solidFill>
                <a:srgbClr val="54A021"/>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963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united states&#10;&#10;Description automatically generated">
            <a:extLst>
              <a:ext uri="{FF2B5EF4-FFF2-40B4-BE49-F238E27FC236}">
                <a16:creationId xmlns:a16="http://schemas.microsoft.com/office/drawing/2014/main" id="{F1A1A6F4-81FB-E225-2F44-462A1AB5AA6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1522" y="2972847"/>
            <a:ext cx="5513056" cy="3602018"/>
          </a:xfrm>
          <a:prstGeom prst="rect">
            <a:avLst/>
          </a:prstGeom>
        </p:spPr>
      </p:pic>
      <p:pic>
        <p:nvPicPr>
          <p:cNvPr id="8" name="Picture 7">
            <a:extLst>
              <a:ext uri="{FF2B5EF4-FFF2-40B4-BE49-F238E27FC236}">
                <a16:creationId xmlns:a16="http://schemas.microsoft.com/office/drawing/2014/main" id="{88F0442D-C787-AE95-7063-F06F89FF33C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12747" y="4225713"/>
            <a:ext cx="845699" cy="1337447"/>
          </a:xfrm>
          <a:prstGeom prst="rect">
            <a:avLst/>
          </a:prstGeom>
        </p:spPr>
      </p:pic>
      <p:sp>
        <p:nvSpPr>
          <p:cNvPr id="2" name="Title 1">
            <a:extLst>
              <a:ext uri="{FF2B5EF4-FFF2-40B4-BE49-F238E27FC236}">
                <a16:creationId xmlns:a16="http://schemas.microsoft.com/office/drawing/2014/main" id="{D12AD45C-B9A2-32DE-C92D-EBDDE920B7FA}"/>
              </a:ext>
            </a:extLst>
          </p:cNvPr>
          <p:cNvSpPr>
            <a:spLocks noGrp="1"/>
          </p:cNvSpPr>
          <p:nvPr>
            <p:ph type="title"/>
          </p:nvPr>
        </p:nvSpPr>
        <p:spPr>
          <a:xfrm>
            <a:off x="838200" y="365125"/>
            <a:ext cx="10515600" cy="1325563"/>
          </a:xfrm>
        </p:spPr>
        <p:txBody>
          <a:bodyPr/>
          <a:lstStyle/>
          <a:p>
            <a:r>
              <a:rPr lang="en-US">
                <a:latin typeface="Raleway" panose="020B0503030101060003" pitchFamily="34" charset="0"/>
              </a:rPr>
              <a:t>Scaling to meet the need </a:t>
            </a:r>
          </a:p>
        </p:txBody>
      </p:sp>
      <p:pic>
        <p:nvPicPr>
          <p:cNvPr id="7" name="Picture 6">
            <a:extLst>
              <a:ext uri="{FF2B5EF4-FFF2-40B4-BE49-F238E27FC236}">
                <a16:creationId xmlns:a16="http://schemas.microsoft.com/office/drawing/2014/main" id="{95B5CCC6-330B-BC90-02C3-6DDCBB211FE4}"/>
              </a:ext>
            </a:extLst>
          </p:cNvPr>
          <p:cNvPicPr>
            <a:picLocks noChangeAspect="1"/>
          </p:cNvPicPr>
          <p:nvPr/>
        </p:nvPicPr>
        <p:blipFill>
          <a:blip r:embed="rId5"/>
          <a:stretch>
            <a:fillRect/>
          </a:stretch>
        </p:blipFill>
        <p:spPr>
          <a:xfrm>
            <a:off x="7227709" y="4603518"/>
            <a:ext cx="292100" cy="406400"/>
          </a:xfrm>
          <a:prstGeom prst="rect">
            <a:avLst/>
          </a:prstGeom>
        </p:spPr>
      </p:pic>
      <p:sp>
        <p:nvSpPr>
          <p:cNvPr id="10" name="TextBox 9">
            <a:extLst>
              <a:ext uri="{FF2B5EF4-FFF2-40B4-BE49-F238E27FC236}">
                <a16:creationId xmlns:a16="http://schemas.microsoft.com/office/drawing/2014/main" id="{5988A076-2E5E-F340-AA70-4AECA964E4EA}"/>
              </a:ext>
            </a:extLst>
          </p:cNvPr>
          <p:cNvSpPr txBox="1"/>
          <p:nvPr/>
        </p:nvSpPr>
        <p:spPr>
          <a:xfrm>
            <a:off x="9040240" y="974482"/>
            <a:ext cx="3585643" cy="435555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Boston, 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Chicago, IL</a:t>
            </a:r>
            <a:b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Waukegan, 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Dallas, 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Kansas City, MO and KS</a:t>
            </a:r>
          </a:p>
          <a:p>
            <a:pPr marL="0" marR="0" lvl="0" indent="0" algn="l" defTabSz="914400" rtl="0" eaLnBrk="1" fontAlgn="auto" latinLnBrk="0" hangingPunct="1">
              <a:lnSpc>
                <a:spcPct val="150000"/>
              </a:lnSpc>
              <a:spcBef>
                <a:spcPts val="0"/>
              </a:spcBef>
              <a:spcAft>
                <a:spcPts val="0"/>
              </a:spcAft>
              <a:buClrTx/>
              <a:buSzTx/>
              <a:buFontTx/>
              <a:buNone/>
              <a:tabLst/>
              <a:defRPr/>
            </a:pPr>
            <a:b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Los Angeles,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Greater Pittsburgh, 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Greater Seattle, WA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Washington, DC</a:t>
            </a:r>
            <a:br>
              <a:rPr kumimoji="0" lang="en-US" sz="1600" b="0" i="0" u="none" strike="noStrike" kern="1200" cap="none" spc="0" normalizeH="0" baseline="0" noProof="0">
                <a:ln>
                  <a:noFill/>
                </a:ln>
                <a:solidFill>
                  <a:srgbClr val="000000"/>
                </a:solidFill>
                <a:effectLst/>
                <a:uLnTx/>
                <a:uFillTx/>
                <a:latin typeface="Arial"/>
                <a:ea typeface="+mn-ea"/>
                <a:cs typeface="Arial"/>
              </a:rPr>
            </a:br>
            <a:r>
              <a:rPr kumimoji="0" lang="en-US" sz="1600" b="0" i="0" u="none" strike="noStrike" kern="1200" cap="none" spc="0" normalizeH="0" baseline="0" noProof="0">
                <a:ln>
                  <a:noFill/>
                </a:ln>
                <a:solidFill>
                  <a:srgbClr val="000000"/>
                </a:solidFill>
                <a:effectLst/>
                <a:uLnTx/>
                <a:uFillTx/>
                <a:latin typeface="Arial"/>
                <a:ea typeface="+mn-ea"/>
                <a:cs typeface="Arial"/>
              </a:rPr>
              <a:t>London, England</a:t>
            </a: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b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0EBDA563-9039-6FFF-94F3-A00F9F7CDB14}"/>
              </a:ext>
            </a:extLst>
          </p:cNvPr>
          <p:cNvSpPr txBox="1"/>
          <p:nvPr/>
        </p:nvSpPr>
        <p:spPr>
          <a:xfrm>
            <a:off x="631770" y="1421927"/>
            <a:ext cx="738352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Arial" panose="020B0604020202020204" pitchFamily="34" charset="0"/>
              </a:rPr>
              <a:t>In 2017, Youth Guidance expanded BAM from Chicago to serve youth in Boston due to a demand by Boston Public Schools and WOW was launched there a few years later. In 2023-24,  BAM and WOW now reach </a:t>
            </a:r>
            <a:r>
              <a:rPr kumimoji="0" lang="en-US" sz="1800" b="1" i="0" u="none" strike="noStrike" kern="1200" cap="none" spc="0" normalizeH="0" baseline="0" noProof="0">
                <a:ln>
                  <a:noFill/>
                </a:ln>
                <a:solidFill>
                  <a:srgbClr val="000000"/>
                </a:solidFill>
                <a:effectLst/>
                <a:uLnTx/>
                <a:uFillTx/>
                <a:latin typeface="Raleway" panose="020B0503030101060003" pitchFamily="34" charset="0"/>
                <a:ea typeface="+mn-ea"/>
                <a:cs typeface="Arial" panose="020B0604020202020204" pitchFamily="34" charset="0"/>
              </a:rPr>
              <a:t>12,000</a:t>
            </a:r>
            <a:r>
              <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Arial" panose="020B0604020202020204" pitchFamily="34" charset="0"/>
              </a:rPr>
              <a:t> students across </a:t>
            </a:r>
            <a:r>
              <a:rPr kumimoji="0" lang="en-US" sz="1800" b="1" i="0" u="none" strike="noStrike" kern="1200" cap="none" spc="0" normalizeH="0" baseline="0" noProof="0">
                <a:ln>
                  <a:noFill/>
                </a:ln>
                <a:solidFill>
                  <a:srgbClr val="000000"/>
                </a:solidFill>
                <a:effectLst/>
                <a:uLnTx/>
                <a:uFillTx/>
                <a:latin typeface="Raleway" panose="020B0503030101060003" pitchFamily="34" charset="0"/>
                <a:ea typeface="+mn-ea"/>
                <a:cs typeface="Arial" panose="020B0604020202020204" pitchFamily="34" charset="0"/>
              </a:rPr>
              <a:t>10</a:t>
            </a:r>
            <a:r>
              <a:rPr kumimoji="0" lang="en-US" sz="1800" b="0" i="0" u="none" strike="noStrike" kern="1200" cap="none" spc="0" normalizeH="0" baseline="0" noProof="0">
                <a:ln>
                  <a:noFill/>
                </a:ln>
                <a:solidFill>
                  <a:srgbClr val="000000"/>
                </a:solidFill>
                <a:effectLst/>
                <a:uLnTx/>
                <a:uFillTx/>
                <a:latin typeface="Raleway" panose="020B0503030101060003" pitchFamily="34" charset="0"/>
                <a:ea typeface="+mn-ea"/>
                <a:cs typeface="Arial" panose="020B0604020202020204" pitchFamily="34" charset="0"/>
              </a:rPr>
              <a:t> sites</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pic>
        <p:nvPicPr>
          <p:cNvPr id="4" name="Picture 3">
            <a:extLst>
              <a:ext uri="{FF2B5EF4-FFF2-40B4-BE49-F238E27FC236}">
                <a16:creationId xmlns:a16="http://schemas.microsoft.com/office/drawing/2014/main" id="{7BAE9EA1-60A2-0E5C-C8C5-05D5D43D5361}"/>
              </a:ext>
            </a:extLst>
          </p:cNvPr>
          <p:cNvPicPr>
            <a:picLocks noChangeAspect="1"/>
          </p:cNvPicPr>
          <p:nvPr/>
        </p:nvPicPr>
        <p:blipFill>
          <a:blip r:embed="rId6"/>
          <a:stretch>
            <a:fillRect/>
          </a:stretch>
        </p:blipFill>
        <p:spPr>
          <a:xfrm>
            <a:off x="9117328" y="3023075"/>
            <a:ext cx="589629" cy="258363"/>
          </a:xfrm>
          <a:prstGeom prst="rect">
            <a:avLst/>
          </a:prstGeom>
        </p:spPr>
      </p:pic>
      <p:pic>
        <p:nvPicPr>
          <p:cNvPr id="6" name="Picture 5">
            <a:extLst>
              <a:ext uri="{FF2B5EF4-FFF2-40B4-BE49-F238E27FC236}">
                <a16:creationId xmlns:a16="http://schemas.microsoft.com/office/drawing/2014/main" id="{0DDA7EC9-1160-7FFD-12BA-72BF176B80EF}"/>
              </a:ext>
            </a:extLst>
          </p:cNvPr>
          <p:cNvPicPr>
            <a:picLocks noChangeAspect="1"/>
          </p:cNvPicPr>
          <p:nvPr/>
        </p:nvPicPr>
        <p:blipFill>
          <a:blip r:embed="rId6"/>
          <a:stretch>
            <a:fillRect/>
          </a:stretch>
        </p:blipFill>
        <p:spPr>
          <a:xfrm>
            <a:off x="9117328" y="1178000"/>
            <a:ext cx="570790" cy="250108"/>
          </a:xfrm>
          <a:prstGeom prst="rect">
            <a:avLst/>
          </a:prstGeom>
        </p:spPr>
      </p:pic>
      <p:pic>
        <p:nvPicPr>
          <p:cNvPr id="11" name="Picture 10">
            <a:extLst>
              <a:ext uri="{FF2B5EF4-FFF2-40B4-BE49-F238E27FC236}">
                <a16:creationId xmlns:a16="http://schemas.microsoft.com/office/drawing/2014/main" id="{6440568B-D605-DE2B-514C-6884C74932D9}"/>
              </a:ext>
            </a:extLst>
          </p:cNvPr>
          <p:cNvPicPr>
            <a:picLocks noChangeAspect="1"/>
          </p:cNvPicPr>
          <p:nvPr/>
        </p:nvPicPr>
        <p:blipFill>
          <a:blip r:embed="rId7"/>
          <a:stretch>
            <a:fillRect/>
          </a:stretch>
        </p:blipFill>
        <p:spPr>
          <a:xfrm>
            <a:off x="9944601" y="1124063"/>
            <a:ext cx="724975" cy="324594"/>
          </a:xfrm>
          <a:prstGeom prst="rect">
            <a:avLst/>
          </a:prstGeom>
        </p:spPr>
      </p:pic>
    </p:spTree>
    <p:extLst>
      <p:ext uri="{BB962C8B-B14F-4D97-AF65-F5344CB8AC3E}">
        <p14:creationId xmlns:p14="http://schemas.microsoft.com/office/powerpoint/2010/main" val="1370090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and black outline of a state&#10;&#10;Description automatically generated">
            <a:extLst>
              <a:ext uri="{FF2B5EF4-FFF2-40B4-BE49-F238E27FC236}">
                <a16:creationId xmlns:a16="http://schemas.microsoft.com/office/drawing/2014/main" id="{F0360240-EA4B-BD65-9F39-F966E373CD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814752" y="3344476"/>
            <a:ext cx="5281247" cy="2870341"/>
          </a:xfrm>
          <a:prstGeom prst="rect">
            <a:avLst/>
          </a:prstGeom>
        </p:spPr>
      </p:pic>
      <p:sp>
        <p:nvSpPr>
          <p:cNvPr id="2" name="Title 1">
            <a:extLst>
              <a:ext uri="{FF2B5EF4-FFF2-40B4-BE49-F238E27FC236}">
                <a16:creationId xmlns:a16="http://schemas.microsoft.com/office/drawing/2014/main" id="{741BFA50-1D11-7DD5-2330-4167EA6A2C55}"/>
              </a:ext>
            </a:extLst>
          </p:cNvPr>
          <p:cNvSpPr>
            <a:spLocks noGrp="1"/>
          </p:cNvSpPr>
          <p:nvPr>
            <p:ph type="title" idx="4294967295"/>
          </p:nvPr>
        </p:nvSpPr>
        <p:spPr>
          <a:xfrm>
            <a:off x="546652" y="282087"/>
            <a:ext cx="10515600" cy="1325563"/>
          </a:xfrm>
        </p:spPr>
        <p:txBody>
          <a:bodyPr>
            <a:normAutofit/>
          </a:bodyPr>
          <a:lstStyle/>
          <a:p>
            <a:r>
              <a:rPr lang="en-US" sz="4000">
                <a:effectLst/>
              </a:rPr>
              <a:t>Working on Womanhood (WOW)</a:t>
            </a:r>
            <a:endParaRPr lang="en-US" sz="4000"/>
          </a:p>
        </p:txBody>
      </p:sp>
      <p:sp>
        <p:nvSpPr>
          <p:cNvPr id="3" name="Content Placeholder 2">
            <a:extLst>
              <a:ext uri="{FF2B5EF4-FFF2-40B4-BE49-F238E27FC236}">
                <a16:creationId xmlns:a16="http://schemas.microsoft.com/office/drawing/2014/main" id="{84CA289A-3AF5-BC58-6308-DF1CD4472D09}"/>
              </a:ext>
            </a:extLst>
          </p:cNvPr>
          <p:cNvSpPr>
            <a:spLocks noGrp="1"/>
          </p:cNvSpPr>
          <p:nvPr>
            <p:ph idx="4294967295"/>
          </p:nvPr>
        </p:nvSpPr>
        <p:spPr>
          <a:xfrm>
            <a:off x="838199" y="1791654"/>
            <a:ext cx="5257800" cy="2063750"/>
          </a:xfrm>
        </p:spPr>
        <p:txBody>
          <a:bodyPr vert="horz" lIns="91440" tIns="45720" rIns="91440" bIns="45720" rtlCol="0" anchor="t">
            <a:normAutofit/>
          </a:bodyPr>
          <a:lstStyle/>
          <a:p>
            <a:pPr marL="0" indent="0">
              <a:lnSpc>
                <a:spcPct val="120000"/>
              </a:lnSpc>
              <a:buNone/>
            </a:pPr>
            <a:r>
              <a:rPr lang="en-US" sz="1600" dirty="0">
                <a:effectLst/>
                <a:latin typeface="Arial"/>
                <a:cs typeface="Arial"/>
              </a:rPr>
              <a:t>WOW is a school‐based group counseling and mentoring </a:t>
            </a:r>
            <a:r>
              <a:rPr lang="en-US" sz="1600" dirty="0">
                <a:latin typeface="Arial"/>
                <a:cs typeface="Arial"/>
              </a:rPr>
              <a:t>program</a:t>
            </a:r>
            <a:r>
              <a:rPr lang="en-US" sz="1600" dirty="0">
                <a:effectLst/>
                <a:latin typeface="Arial"/>
                <a:cs typeface="Arial"/>
              </a:rPr>
              <a:t> that improves the social‐emotional and behavioral competencies of students in grades 6‐12 who’ve been exposed to traumatic stressors and face social, behavioral, cognitive, or emotional challenges.</a:t>
            </a:r>
          </a:p>
        </p:txBody>
      </p:sp>
      <p:sp>
        <p:nvSpPr>
          <p:cNvPr id="6" name="TextBox 5">
            <a:extLst>
              <a:ext uri="{FF2B5EF4-FFF2-40B4-BE49-F238E27FC236}">
                <a16:creationId xmlns:a16="http://schemas.microsoft.com/office/drawing/2014/main" id="{716DA9E8-FB1E-0B1B-B2FA-1107ADF6968B}"/>
              </a:ext>
            </a:extLst>
          </p:cNvPr>
          <p:cNvSpPr txBox="1"/>
          <p:nvPr/>
        </p:nvSpPr>
        <p:spPr>
          <a:xfrm>
            <a:off x="1181127" y="3966444"/>
            <a:ext cx="4757927" cy="1946687"/>
          </a:xfrm>
          <a:prstGeom prst="rect">
            <a:avLst/>
          </a:prstGeom>
          <a:noFill/>
        </p:spPr>
        <p:txBody>
          <a:bodyPr wrap="square">
            <a:sp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200" b="1" i="0" u="none" strike="noStrike" kern="1200" cap="none" spc="30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WOW GOALS</a:t>
            </a:r>
          </a:p>
          <a:p>
            <a:pPr marL="285750" marR="0" lvl="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Increase psychological and social‐emotional well‐being</a:t>
            </a:r>
          </a:p>
          <a:p>
            <a:pPr marL="285750" marR="0" lvl="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Improve school engagement and academic attainment</a:t>
            </a:r>
          </a:p>
          <a:p>
            <a:pPr marL="285750" marR="0" lvl="0"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Increase utilization of safe and healthy behaviors</a:t>
            </a:r>
          </a:p>
        </p:txBody>
      </p:sp>
      <p:pic>
        <p:nvPicPr>
          <p:cNvPr id="7" name="Picture 6">
            <a:extLst>
              <a:ext uri="{FF2B5EF4-FFF2-40B4-BE49-F238E27FC236}">
                <a16:creationId xmlns:a16="http://schemas.microsoft.com/office/drawing/2014/main" id="{FA72F93B-D7F6-DC9B-BEB4-322274C9B71C}"/>
              </a:ext>
            </a:extLst>
          </p:cNvPr>
          <p:cNvPicPr>
            <a:picLocks noChangeAspect="1"/>
          </p:cNvPicPr>
          <p:nvPr/>
        </p:nvPicPr>
        <p:blipFill rotWithShape="1">
          <a:blip r:embed="rId4">
            <a:extLst>
              <a:ext uri="{28A0092B-C50C-407E-A947-70E740481C1C}">
                <a14:useLocalDpi xmlns:a14="http://schemas.microsoft.com/office/drawing/2010/main" val="0"/>
              </a:ext>
            </a:extLst>
          </a:blip>
          <a:srcRect l="35697" r="-1153"/>
          <a:stretch/>
        </p:blipFill>
        <p:spPr>
          <a:xfrm>
            <a:off x="7058039" y="1664760"/>
            <a:ext cx="4226798" cy="4310287"/>
          </a:xfrm>
          <a:prstGeom prst="rect">
            <a:avLst/>
          </a:prstGeom>
        </p:spPr>
      </p:pic>
    </p:spTree>
    <p:extLst>
      <p:ext uri="{BB962C8B-B14F-4D97-AF65-F5344CB8AC3E}">
        <p14:creationId xmlns:p14="http://schemas.microsoft.com/office/powerpoint/2010/main" val="2458608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D7125-D5AB-4857-9BC9-550456474420}"/>
              </a:ext>
            </a:extLst>
          </p:cNvPr>
          <p:cNvSpPr>
            <a:spLocks noGrp="1"/>
          </p:cNvSpPr>
          <p:nvPr>
            <p:ph type="title"/>
          </p:nvPr>
        </p:nvSpPr>
        <p:spPr>
          <a:xfrm>
            <a:off x="1286933" y="609600"/>
            <a:ext cx="10197494" cy="1099457"/>
          </a:xfrm>
        </p:spPr>
        <p:txBody>
          <a:bodyPr>
            <a:normAutofit fontScale="90000"/>
          </a:bodyPr>
          <a:lstStyle/>
          <a:p>
            <a:pPr>
              <a:lnSpc>
                <a:spcPct val="90000"/>
              </a:lnSpc>
            </a:pPr>
            <a:r>
              <a:rPr lang="en-US" b="1" dirty="0">
                <a:solidFill>
                  <a:schemeClr val="tx1"/>
                </a:solidFill>
              </a:rPr>
              <a:t>Origins of the WOW program</a:t>
            </a:r>
            <a:r>
              <a:rPr lang="en-US" dirty="0">
                <a:solidFill>
                  <a:schemeClr val="tx1"/>
                </a:solidFill>
              </a:rPr>
              <a:t>: </a:t>
            </a:r>
            <a:br>
              <a:rPr lang="en-US" dirty="0">
                <a:solidFill>
                  <a:schemeClr val="tx1"/>
                </a:solidFill>
              </a:rPr>
            </a:br>
            <a:r>
              <a:rPr lang="en-US" dirty="0">
                <a:solidFill>
                  <a:schemeClr val="tx1"/>
                </a:solidFill>
              </a:rPr>
              <a:t>trauma-informed, school-based counseling model</a:t>
            </a:r>
          </a:p>
        </p:txBody>
      </p:sp>
      <p:graphicFrame>
        <p:nvGraphicFramePr>
          <p:cNvPr id="6" name="Content Placeholder 5">
            <a:extLst>
              <a:ext uri="{FF2B5EF4-FFF2-40B4-BE49-F238E27FC236}">
                <a16:creationId xmlns:a16="http://schemas.microsoft.com/office/drawing/2014/main" id="{EF31F1AF-ACA9-436C-A979-85BF0B43634C}"/>
              </a:ext>
            </a:extLst>
          </p:cNvPr>
          <p:cNvGraphicFramePr>
            <a:graphicFrameLocks noGrp="1"/>
          </p:cNvGraphicFramePr>
          <p:nvPr>
            <p:ph idx="1"/>
            <p:extLst>
              <p:ext uri="{D42A27DB-BD31-4B8C-83A1-F6EECF244321}">
                <p14:modId xmlns:p14="http://schemas.microsoft.com/office/powerpoint/2010/main" val="994580672"/>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176BFA59-87EE-48CF-B312-BA56BBA527B8}"/>
              </a:ext>
            </a:extLst>
          </p:cNvPr>
          <p:cNvSpPr txBox="1"/>
          <p:nvPr/>
        </p:nvSpPr>
        <p:spPr>
          <a:xfrm>
            <a:off x="0" y="6488668"/>
            <a:ext cx="6102848" cy="369332"/>
          </a:xfrm>
          <a:prstGeom prst="rect">
            <a:avLst/>
          </a:prstGeom>
          <a:noFill/>
        </p:spPr>
        <p:txBody>
          <a:bodyPr wrap="square">
            <a:spAutoFit/>
          </a:bodyPr>
          <a:lstStyle/>
          <a:p>
            <a:r>
              <a:rPr lang="en-US"/>
              <a:t>5</a:t>
            </a:r>
          </a:p>
        </p:txBody>
      </p:sp>
      <p:sp>
        <p:nvSpPr>
          <p:cNvPr id="3" name="Slide Number Placeholder 2">
            <a:extLst>
              <a:ext uri="{FF2B5EF4-FFF2-40B4-BE49-F238E27FC236}">
                <a16:creationId xmlns:a16="http://schemas.microsoft.com/office/drawing/2014/main" id="{0E39A3C7-1D6A-4E3F-81AC-C6E3DB7EDCC0}"/>
              </a:ext>
            </a:extLst>
          </p:cNvPr>
          <p:cNvSpPr>
            <a:spLocks noGrp="1"/>
          </p:cNvSpPr>
          <p:nvPr>
            <p:ph type="sldNum" sz="quarter" idx="12"/>
          </p:nvPr>
        </p:nvSpPr>
        <p:spPr/>
        <p:txBody>
          <a:bodyPr/>
          <a:lstStyle/>
          <a:p>
            <a:fld id="{A9E3D552-10A9-4EFE-A11D-2D47BC6DB068}" type="slidenum">
              <a:rPr lang="en-US" smtClean="0"/>
              <a:t>6</a:t>
            </a:fld>
            <a:endParaRPr lang="en-US"/>
          </a:p>
        </p:txBody>
      </p:sp>
    </p:spTree>
    <p:extLst>
      <p:ext uri="{BB962C8B-B14F-4D97-AF65-F5344CB8AC3E}">
        <p14:creationId xmlns:p14="http://schemas.microsoft.com/office/powerpoint/2010/main" val="3200971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88D32E-E3D7-4036-AFF0-B2844DF38020}"/>
              </a:ext>
            </a:extLst>
          </p:cNvPr>
          <p:cNvSpPr>
            <a:spLocks noGrp="1"/>
          </p:cNvSpPr>
          <p:nvPr>
            <p:ph idx="1"/>
          </p:nvPr>
        </p:nvSpPr>
        <p:spPr>
          <a:xfrm>
            <a:off x="515509" y="1898378"/>
            <a:ext cx="7474605" cy="3768360"/>
          </a:xfrm>
        </p:spPr>
        <p:txBody>
          <a:bodyPr vert="horz" lIns="91440" tIns="45720" rIns="91440" bIns="45720" rtlCol="0" anchor="t">
            <a:normAutofit fontScale="92500" lnSpcReduction="10000"/>
          </a:bodyPr>
          <a:lstStyle/>
          <a:p>
            <a:pPr>
              <a:spcBef>
                <a:spcPts val="0"/>
              </a:spcBef>
            </a:pPr>
            <a:r>
              <a:rPr lang="en-US" sz="2000" b="1" dirty="0">
                <a:solidFill>
                  <a:schemeClr val="accent1"/>
                </a:solidFill>
                <a:latin typeface="Raleway Black" panose="020B0A03030101060003" pitchFamily="34" charset="0"/>
              </a:rPr>
              <a:t>WOW was launched in Chicago in 2011</a:t>
            </a:r>
            <a:r>
              <a:rPr lang="en-US" sz="1600" dirty="0">
                <a:solidFill>
                  <a:schemeClr val="tx1"/>
                </a:solidFill>
                <a:latin typeface="Raleway Medium" panose="020B0603030101060003" pitchFamily="34" charset="0"/>
              </a:rPr>
              <a:t>, as an </a:t>
            </a:r>
            <a:r>
              <a:rPr lang="en-US" sz="1600" dirty="0">
                <a:latin typeface="Raleway Medium" panose="020B0603030101060003" pitchFamily="34" charset="0"/>
              </a:rPr>
              <a:t>innovative response to the urgent need to reach girls and young women of color across under-resourced Chicago communities. </a:t>
            </a:r>
          </a:p>
          <a:p>
            <a:pPr marL="0" indent="0">
              <a:spcBef>
                <a:spcPts val="0"/>
              </a:spcBef>
              <a:buNone/>
            </a:pPr>
            <a:endParaRPr lang="en-US" sz="1600" dirty="0">
              <a:latin typeface="Raleway Medium" panose="020B0603030101060003" pitchFamily="34" charset="0"/>
            </a:endParaRPr>
          </a:p>
          <a:p>
            <a:pPr>
              <a:spcBef>
                <a:spcPts val="0"/>
              </a:spcBef>
            </a:pPr>
            <a:r>
              <a:rPr lang="en-US" sz="2000" b="1" dirty="0">
                <a:solidFill>
                  <a:schemeClr val="accent1"/>
                </a:solidFill>
                <a:latin typeface="Raleway Black" panose="020B0A03030101060003" pitchFamily="34" charset="0"/>
                <a:ea typeface="+mn-lt"/>
                <a:cs typeface="+mn-lt"/>
              </a:rPr>
              <a:t>WOW is a two-year school-based curriculum, delivered through 26 weekly group counseling lessons</a:t>
            </a:r>
            <a:r>
              <a:rPr lang="en-US" sz="1600" dirty="0">
                <a:latin typeface="Raleway Medium" panose="020B0603030101060003" pitchFamily="34" charset="0"/>
                <a:ea typeface="+mn-lt"/>
                <a:cs typeface="+mn-lt"/>
              </a:rPr>
              <a:t>, implemented for 7</a:t>
            </a:r>
            <a:r>
              <a:rPr lang="en-US" sz="1600" baseline="30000" dirty="0">
                <a:latin typeface="Raleway Medium" panose="020B0603030101060003" pitchFamily="34" charset="0"/>
                <a:ea typeface="+mn-lt"/>
                <a:cs typeface="+mn-lt"/>
              </a:rPr>
              <a:t>th</a:t>
            </a:r>
            <a:r>
              <a:rPr lang="en-US" sz="1600" dirty="0">
                <a:latin typeface="Raleway Medium" panose="020B0603030101060003" pitchFamily="34" charset="0"/>
                <a:ea typeface="+mn-lt"/>
                <a:cs typeface="+mn-lt"/>
              </a:rPr>
              <a:t>-12</a:t>
            </a:r>
            <a:r>
              <a:rPr lang="en-US" sz="1600" baseline="30000" dirty="0">
                <a:latin typeface="Raleway Medium" panose="020B0603030101060003" pitchFamily="34" charset="0"/>
                <a:ea typeface="+mn-lt"/>
                <a:cs typeface="+mn-lt"/>
              </a:rPr>
              <a:t>th</a:t>
            </a:r>
            <a:r>
              <a:rPr lang="en-US" sz="1600" dirty="0">
                <a:latin typeface="Raleway Medium" panose="020B0603030101060003" pitchFamily="34" charset="0"/>
                <a:ea typeface="+mn-lt"/>
                <a:cs typeface="+mn-lt"/>
              </a:rPr>
              <a:t> grade girls and young women, living with high-risk for exposure to trauma. </a:t>
            </a:r>
          </a:p>
          <a:p>
            <a:pPr marL="0" indent="0">
              <a:spcBef>
                <a:spcPts val="0"/>
              </a:spcBef>
              <a:buNone/>
            </a:pPr>
            <a:endParaRPr lang="en-US" sz="1600" dirty="0">
              <a:latin typeface="Raleway Medium" panose="020B0603030101060003" pitchFamily="34" charset="0"/>
            </a:endParaRPr>
          </a:p>
          <a:p>
            <a:pPr>
              <a:spcBef>
                <a:spcPts val="0"/>
              </a:spcBef>
            </a:pPr>
            <a:r>
              <a:rPr lang="en-US" sz="2000" b="1" dirty="0">
                <a:solidFill>
                  <a:schemeClr val="accent1"/>
                </a:solidFill>
                <a:latin typeface="Raleway Black" panose="020B0A03030101060003" pitchFamily="34" charset="0"/>
                <a:ea typeface="+mn-lt"/>
                <a:cs typeface="+mn-lt"/>
              </a:rPr>
              <a:t>WOW Counselors deliver the weekly curriculum </a:t>
            </a:r>
            <a:r>
              <a:rPr lang="en-US" sz="1600" dirty="0">
                <a:latin typeface="Raleway Medium" panose="020B0603030101060003" pitchFamily="34" charset="0"/>
                <a:ea typeface="+mn-lt"/>
                <a:cs typeface="+mn-lt"/>
              </a:rPr>
              <a:t>in a designated classroom, inside the school, during the school-day, in a WOW room that is considered a safe space – free from stigma and judgement.    </a:t>
            </a:r>
            <a:endParaRPr lang="en-US" sz="1600" dirty="0">
              <a:latin typeface="Raleway Medium" panose="020B0603030101060003" pitchFamily="34" charset="0"/>
            </a:endParaRPr>
          </a:p>
          <a:p>
            <a:pPr>
              <a:spcBef>
                <a:spcPts val="0"/>
              </a:spcBef>
            </a:pPr>
            <a:endParaRPr lang="en-US" sz="2000" dirty="0">
              <a:latin typeface="Raleway Black" panose="020B0A03030101060003" pitchFamily="34" charset="0"/>
              <a:ea typeface="+mn-lt"/>
              <a:cs typeface="+mn-lt"/>
            </a:endParaRPr>
          </a:p>
          <a:p>
            <a:pPr>
              <a:spcBef>
                <a:spcPts val="0"/>
              </a:spcBef>
            </a:pPr>
            <a:r>
              <a:rPr lang="en-US" sz="2000" b="1" dirty="0">
                <a:solidFill>
                  <a:schemeClr val="accent1"/>
                </a:solidFill>
                <a:latin typeface="Raleway Black" panose="020B0A03030101060003" pitchFamily="34" charset="0"/>
                <a:ea typeface="+mn-lt"/>
                <a:cs typeface="+mn-lt"/>
              </a:rPr>
              <a:t>WOW group sessions </a:t>
            </a:r>
            <a:r>
              <a:rPr lang="en-US" sz="1600" dirty="0">
                <a:latin typeface="Raleway Medium" panose="020B0603030101060003" pitchFamily="34" charset="0"/>
                <a:ea typeface="+mn-lt"/>
                <a:cs typeface="+mn-lt"/>
              </a:rPr>
              <a:t>include 10-12 young women and each counselor has a case-load of roughly 55 young women, per-school.</a:t>
            </a:r>
            <a:endParaRPr lang="en-US" sz="1600" dirty="0">
              <a:latin typeface="Raleway Medium" panose="020B0603030101060003" pitchFamily="34" charset="0"/>
            </a:endParaRPr>
          </a:p>
          <a:p>
            <a:pPr marL="0" indent="0">
              <a:buNone/>
            </a:pPr>
            <a:endParaRPr lang="en-US" sz="1200" dirty="0"/>
          </a:p>
          <a:p>
            <a:pPr>
              <a:lnSpc>
                <a:spcPct val="120000"/>
              </a:lnSpc>
              <a:spcBef>
                <a:spcPts val="0"/>
              </a:spcBef>
            </a:pPr>
            <a:endParaRPr lang="en-US" sz="1200" dirty="0">
              <a:solidFill>
                <a:srgbClr val="404040"/>
              </a:solidFill>
              <a:latin typeface="Trebuchet MS"/>
            </a:endParaRPr>
          </a:p>
          <a:p>
            <a:pPr marL="0" indent="0">
              <a:lnSpc>
                <a:spcPct val="120000"/>
              </a:lnSpc>
              <a:spcBef>
                <a:spcPts val="0"/>
              </a:spcBef>
              <a:buNone/>
            </a:pPr>
            <a:endParaRPr lang="en-US" sz="1200" dirty="0">
              <a:solidFill>
                <a:srgbClr val="92278F"/>
              </a:solidFill>
              <a:latin typeface="Passion One" panose="02000506080000020004" pitchFamily="50" charset="0"/>
            </a:endParaRPr>
          </a:p>
          <a:p>
            <a:pPr marL="0" indent="0">
              <a:lnSpc>
                <a:spcPct val="120000"/>
              </a:lnSpc>
              <a:spcBef>
                <a:spcPts val="0"/>
              </a:spcBef>
              <a:buNone/>
            </a:pPr>
            <a:endParaRPr lang="en-US" sz="7200" dirty="0">
              <a:solidFill>
                <a:srgbClr val="404040"/>
              </a:solidFill>
              <a:latin typeface="Raleway Medium"/>
            </a:endParaRPr>
          </a:p>
          <a:p>
            <a:pPr>
              <a:lnSpc>
                <a:spcPct val="120000"/>
              </a:lnSpc>
              <a:spcBef>
                <a:spcPts val="0"/>
              </a:spcBef>
            </a:pPr>
            <a:endParaRPr lang="en-US" sz="7200" dirty="0">
              <a:solidFill>
                <a:srgbClr val="404040"/>
              </a:solidFill>
              <a:latin typeface="Raleway Medium"/>
            </a:endParaRPr>
          </a:p>
          <a:p>
            <a:pPr marL="0" indent="0">
              <a:lnSpc>
                <a:spcPct val="120000"/>
              </a:lnSpc>
              <a:spcBef>
                <a:spcPts val="0"/>
              </a:spcBef>
              <a:buNone/>
            </a:pPr>
            <a:endParaRPr lang="en-US" sz="6400" dirty="0">
              <a:solidFill>
                <a:srgbClr val="404040"/>
              </a:solidFill>
              <a:latin typeface="Passion One" panose="02000506080000020004" pitchFamily="50" charset="0"/>
            </a:endParaRPr>
          </a:p>
          <a:p>
            <a:pPr>
              <a:lnSpc>
                <a:spcPct val="120000"/>
              </a:lnSpc>
              <a:spcBef>
                <a:spcPts val="0"/>
              </a:spcBef>
            </a:pPr>
            <a:endParaRPr lang="en-US" sz="7200" dirty="0">
              <a:solidFill>
                <a:srgbClr val="404040"/>
              </a:solidFill>
              <a:latin typeface="Raleway Medium" panose="020B0603030101060003" pitchFamily="34" charset="0"/>
            </a:endParaRPr>
          </a:p>
          <a:p>
            <a:pPr marL="0" indent="0" algn="ctr">
              <a:buNone/>
            </a:pPr>
            <a:endParaRPr lang="en-US" sz="4000" dirty="0">
              <a:solidFill>
                <a:schemeClr val="accent1"/>
              </a:solidFill>
              <a:latin typeface="Passion One" panose="02000506080000020004"/>
            </a:endParaRPr>
          </a:p>
          <a:p>
            <a:pPr marL="0" indent="0" algn="ctr">
              <a:buNone/>
            </a:pPr>
            <a:endParaRPr lang="en-US" sz="3100" dirty="0">
              <a:solidFill>
                <a:schemeClr val="accent1"/>
              </a:solidFill>
              <a:latin typeface="Passion One" panose="02000506080000020004"/>
            </a:endParaRPr>
          </a:p>
        </p:txBody>
      </p:sp>
      <p:pic>
        <p:nvPicPr>
          <p:cNvPr id="9" name="Picture 8">
            <a:extLst>
              <a:ext uri="{FF2B5EF4-FFF2-40B4-BE49-F238E27FC236}">
                <a16:creationId xmlns:a16="http://schemas.microsoft.com/office/drawing/2014/main" id="{A6E9DAD1-FC95-4980-9ED1-B5D475532A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7384" y="189842"/>
            <a:ext cx="2262424" cy="987524"/>
          </a:xfrm>
          <a:prstGeom prst="rect">
            <a:avLst/>
          </a:prstGeom>
        </p:spPr>
      </p:pic>
      <p:sp>
        <p:nvSpPr>
          <p:cNvPr id="2" name="Title 1">
            <a:extLst>
              <a:ext uri="{FF2B5EF4-FFF2-40B4-BE49-F238E27FC236}">
                <a16:creationId xmlns:a16="http://schemas.microsoft.com/office/drawing/2014/main" id="{00877F06-754D-56C2-FDD1-9F590F841F8E}"/>
              </a:ext>
            </a:extLst>
          </p:cNvPr>
          <p:cNvSpPr txBox="1">
            <a:spLocks/>
          </p:cNvSpPr>
          <p:nvPr/>
        </p:nvSpPr>
        <p:spPr>
          <a:xfrm>
            <a:off x="765109" y="386427"/>
            <a:ext cx="8704205"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Raleway SemiBold" panose="020B0703030101060003" pitchFamily="34" charset="0"/>
                <a:ea typeface="+mj-ea"/>
                <a:cs typeface="+mj-cs"/>
              </a:rPr>
              <a:t>OVERVIEW </a:t>
            </a:r>
            <a:br>
              <a:rPr kumimoji="0" lang="en-US" sz="3600" b="0" i="0" u="none" strike="noStrike" kern="1200" cap="none" spc="0" normalizeH="0" baseline="0" noProof="0" dirty="0">
                <a:ln>
                  <a:noFill/>
                </a:ln>
                <a:solidFill>
                  <a:prstClr val="black"/>
                </a:solidFill>
                <a:effectLst/>
                <a:uLnTx/>
                <a:uFillTx/>
                <a:latin typeface="Raleway SemiBold" panose="020B0703030101060003" pitchFamily="34" charset="0"/>
                <a:ea typeface="+mj-ea"/>
                <a:cs typeface="+mj-cs"/>
              </a:rPr>
            </a:br>
            <a:endParaRPr kumimoji="0" lang="en-US" sz="1800" b="0" i="0" u="none" strike="noStrike" kern="1200" cap="none" spc="0" normalizeH="0" baseline="0" noProof="0" dirty="0">
              <a:ln>
                <a:noFill/>
              </a:ln>
              <a:solidFill>
                <a:prstClr val="black"/>
              </a:solidFill>
              <a:effectLst/>
              <a:uLnTx/>
              <a:uFillTx/>
              <a:latin typeface="Raleway Medium" panose="020B0603030101060003" pitchFamily="34" charset="0"/>
              <a:ea typeface="+mj-ea"/>
              <a:cs typeface="+mj-cs"/>
            </a:endParaRPr>
          </a:p>
        </p:txBody>
      </p:sp>
      <p:pic>
        <p:nvPicPr>
          <p:cNvPr id="4" name="Picture 3">
            <a:extLst>
              <a:ext uri="{FF2B5EF4-FFF2-40B4-BE49-F238E27FC236}">
                <a16:creationId xmlns:a16="http://schemas.microsoft.com/office/drawing/2014/main" id="{063F1166-2B92-AC47-54CB-224FEC7C88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73124" y="3897085"/>
            <a:ext cx="3582974" cy="2561084"/>
          </a:xfrm>
          <a:prstGeom prst="rect">
            <a:avLst/>
          </a:prstGeom>
        </p:spPr>
      </p:pic>
    </p:spTree>
    <p:extLst>
      <p:ext uri="{BB962C8B-B14F-4D97-AF65-F5344CB8AC3E}">
        <p14:creationId xmlns:p14="http://schemas.microsoft.com/office/powerpoint/2010/main" val="236645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a room&#10;&#10;Description generated with very high confidence">
            <a:extLst>
              <a:ext uri="{FF2B5EF4-FFF2-40B4-BE49-F238E27FC236}">
                <a16:creationId xmlns:a16="http://schemas.microsoft.com/office/drawing/2014/main" id="{EFD2DAE0-9BED-42CF-BD15-47060575E871}"/>
              </a:ext>
            </a:extLst>
          </p:cNvPr>
          <p:cNvPicPr>
            <a:picLocks noChangeAspect="1"/>
          </p:cNvPicPr>
          <p:nvPr/>
        </p:nvPicPr>
        <p:blipFill rotWithShape="1">
          <a:blip r:embed="rId3"/>
          <a:srcRect l="10067" r="38817"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E0E0636F-1BDD-4AB7-AA41-E51D1AC35547}"/>
              </a:ext>
            </a:extLst>
          </p:cNvPr>
          <p:cNvSpPr>
            <a:spLocks noGrp="1"/>
          </p:cNvSpPr>
          <p:nvPr>
            <p:ph type="title"/>
          </p:nvPr>
        </p:nvSpPr>
        <p:spPr>
          <a:xfrm>
            <a:off x="677333" y="609600"/>
            <a:ext cx="3851123" cy="1320800"/>
          </a:xfrm>
        </p:spPr>
        <p:txBody>
          <a:bodyPr>
            <a:normAutofit/>
          </a:bodyPr>
          <a:lstStyle/>
          <a:p>
            <a:r>
              <a:rPr lang="en-US"/>
              <a:t>WOW Circles</a:t>
            </a:r>
          </a:p>
        </p:txBody>
      </p:sp>
      <p:sp>
        <p:nvSpPr>
          <p:cNvPr id="3" name="Content Placeholder 2">
            <a:extLst>
              <a:ext uri="{FF2B5EF4-FFF2-40B4-BE49-F238E27FC236}">
                <a16:creationId xmlns:a16="http://schemas.microsoft.com/office/drawing/2014/main" id="{7B3D3D33-54A7-496E-899D-5A0C5F55CE74}"/>
              </a:ext>
            </a:extLst>
          </p:cNvPr>
          <p:cNvSpPr>
            <a:spLocks noGrp="1"/>
          </p:cNvSpPr>
          <p:nvPr>
            <p:ph idx="1"/>
          </p:nvPr>
        </p:nvSpPr>
        <p:spPr>
          <a:xfrm>
            <a:off x="677334" y="2160589"/>
            <a:ext cx="3851122" cy="3880773"/>
          </a:xfrm>
        </p:spPr>
        <p:txBody>
          <a:bodyPr>
            <a:normAutofit/>
          </a:bodyPr>
          <a:lstStyle/>
          <a:p>
            <a:pPr marL="0" indent="0">
              <a:lnSpc>
                <a:spcPct val="90000"/>
              </a:lnSpc>
              <a:buNone/>
            </a:pPr>
            <a:r>
              <a:rPr lang="en-US" sz="1500">
                <a:cs typeface="Arial" panose="020B0604020202020204" pitchFamily="34" charset="0"/>
              </a:rPr>
              <a:t>Learning and growth primarily takes place within the Circle:</a:t>
            </a:r>
          </a:p>
          <a:p>
            <a:pPr>
              <a:lnSpc>
                <a:spcPct val="90000"/>
              </a:lnSpc>
            </a:pPr>
            <a:r>
              <a:rPr lang="en-US" sz="1500">
                <a:cs typeface="Arial" panose="020B0604020202020204" pitchFamily="34" charset="0"/>
              </a:rPr>
              <a:t>Safety and Trust</a:t>
            </a:r>
          </a:p>
          <a:p>
            <a:pPr>
              <a:lnSpc>
                <a:spcPct val="90000"/>
              </a:lnSpc>
            </a:pPr>
            <a:r>
              <a:rPr lang="en-US" sz="1500">
                <a:cs typeface="Arial" panose="020B0604020202020204" pitchFamily="34" charset="0"/>
              </a:rPr>
              <a:t>Authenticity</a:t>
            </a:r>
          </a:p>
          <a:p>
            <a:pPr>
              <a:lnSpc>
                <a:spcPct val="90000"/>
              </a:lnSpc>
            </a:pPr>
            <a:r>
              <a:rPr lang="en-US" sz="1500">
                <a:cs typeface="Arial" panose="020B0604020202020204" pitchFamily="34" charset="0"/>
              </a:rPr>
              <a:t>Positive Relationships</a:t>
            </a:r>
          </a:p>
          <a:p>
            <a:pPr>
              <a:lnSpc>
                <a:spcPct val="90000"/>
              </a:lnSpc>
            </a:pPr>
            <a:r>
              <a:rPr lang="en-US" sz="1500">
                <a:cs typeface="Arial" panose="020B0604020202020204" pitchFamily="34" charset="0"/>
              </a:rPr>
              <a:t>Therapeutic Principles and Clinical Processing</a:t>
            </a:r>
          </a:p>
          <a:p>
            <a:pPr>
              <a:lnSpc>
                <a:spcPct val="90000"/>
              </a:lnSpc>
            </a:pPr>
            <a:r>
              <a:rPr lang="en-US" sz="1500">
                <a:cs typeface="Arial" panose="020B0604020202020204" pitchFamily="34" charset="0"/>
              </a:rPr>
              <a:t>Dynamic activities from WOW curriculum</a:t>
            </a:r>
          </a:p>
          <a:p>
            <a:pPr>
              <a:lnSpc>
                <a:spcPct val="90000"/>
              </a:lnSpc>
            </a:pPr>
            <a:r>
              <a:rPr lang="en-US" sz="1500">
                <a:cs typeface="Arial" panose="020B0604020202020204" pitchFamily="34" charset="0"/>
              </a:rPr>
              <a:t>Social-Emotional Skill Development through the exploration of each program’s core values</a:t>
            </a:r>
          </a:p>
          <a:p>
            <a:pPr>
              <a:lnSpc>
                <a:spcPct val="90000"/>
              </a:lnSpc>
            </a:pPr>
            <a:endParaRPr lang="en-US" sz="1500"/>
          </a:p>
        </p:txBody>
      </p:sp>
      <p:sp>
        <p:nvSpPr>
          <p:cNvPr id="14" name="TextBox 13">
            <a:extLst>
              <a:ext uri="{FF2B5EF4-FFF2-40B4-BE49-F238E27FC236}">
                <a16:creationId xmlns:a16="http://schemas.microsoft.com/office/drawing/2014/main" id="{1A628D6B-D5E1-472D-8D0F-96138A4CB864}"/>
              </a:ext>
            </a:extLst>
          </p:cNvPr>
          <p:cNvSpPr txBox="1"/>
          <p:nvPr/>
        </p:nvSpPr>
        <p:spPr>
          <a:xfrm>
            <a:off x="0" y="6488668"/>
            <a:ext cx="6102848" cy="369332"/>
          </a:xfrm>
          <a:prstGeom prst="rect">
            <a:avLst/>
          </a:prstGeom>
          <a:noFill/>
        </p:spPr>
        <p:txBody>
          <a:bodyPr wrap="square">
            <a:spAutoFit/>
          </a:bodyPr>
          <a:lstStyle/>
          <a:p>
            <a:r>
              <a:rPr lang="en-US"/>
              <a:t>15</a:t>
            </a:r>
          </a:p>
        </p:txBody>
      </p:sp>
      <p:sp>
        <p:nvSpPr>
          <p:cNvPr id="5" name="Slide Number Placeholder 4">
            <a:extLst>
              <a:ext uri="{FF2B5EF4-FFF2-40B4-BE49-F238E27FC236}">
                <a16:creationId xmlns:a16="http://schemas.microsoft.com/office/drawing/2014/main" id="{8B69D54C-CCC3-45B9-A294-472526A59884}"/>
              </a:ext>
            </a:extLst>
          </p:cNvPr>
          <p:cNvSpPr>
            <a:spLocks noGrp="1"/>
          </p:cNvSpPr>
          <p:nvPr>
            <p:ph type="sldNum" sz="quarter" idx="12"/>
          </p:nvPr>
        </p:nvSpPr>
        <p:spPr/>
        <p:txBody>
          <a:bodyPr/>
          <a:lstStyle/>
          <a:p>
            <a:fld id="{A9E3D552-10A9-4EFE-A11D-2D47BC6DB068}" type="slidenum">
              <a:rPr lang="en-US" smtClean="0"/>
              <a:t>8</a:t>
            </a:fld>
            <a:endParaRPr lang="en-US"/>
          </a:p>
        </p:txBody>
      </p:sp>
      <p:pic>
        <p:nvPicPr>
          <p:cNvPr id="6" name="Picture 5">
            <a:extLst>
              <a:ext uri="{FF2B5EF4-FFF2-40B4-BE49-F238E27FC236}">
                <a16:creationId xmlns:a16="http://schemas.microsoft.com/office/drawing/2014/main" id="{1A71F9D8-9182-41CC-99E4-019AEC537FA7}"/>
              </a:ext>
            </a:extLst>
          </p:cNvPr>
          <p:cNvPicPr>
            <a:picLocks noChangeAspect="1"/>
          </p:cNvPicPr>
          <p:nvPr/>
        </p:nvPicPr>
        <p:blipFill>
          <a:blip r:embed="rId4"/>
          <a:stretch>
            <a:fillRect/>
          </a:stretch>
        </p:blipFill>
        <p:spPr>
          <a:xfrm>
            <a:off x="9499196" y="5468288"/>
            <a:ext cx="2566638" cy="1146147"/>
          </a:xfrm>
          <a:prstGeom prst="rect">
            <a:avLst/>
          </a:prstGeom>
        </p:spPr>
      </p:pic>
    </p:spTree>
    <p:extLst>
      <p:ext uri="{BB962C8B-B14F-4D97-AF65-F5344CB8AC3E}">
        <p14:creationId xmlns:p14="http://schemas.microsoft.com/office/powerpoint/2010/main" val="3986465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D59625F-D3E6-4BF2-AD43-3E13907B00C8}"/>
              </a:ext>
            </a:extLst>
          </p:cNvPr>
          <p:cNvSpPr/>
          <p:nvPr/>
        </p:nvSpPr>
        <p:spPr>
          <a:xfrm>
            <a:off x="0" y="-517498"/>
            <a:ext cx="5838244" cy="9687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eastus1-mediap.svc.ms/transform/thumbnail?provider=spo&amp;inputFormat=png&amp;cs=UEFHRVN8U1BP&amp;docid=https%3A%2F%2Fyouthguidance.sharepoint.com%2F_api%2Fv2.0%2Fsites%2Fyouthguidance.sharepoint.com%2C520be08f-0a77-496e-84d3-99a26dc8a5b4%2C1da99abe-b013-46a7-b7fb-9d69101adeee%2Flists%2F39e2c099-c7c5-4123-9b2a-6cd560947f0d%2Fitems%2F2f219ded-f699-495e-81e7-ff1f5b5e10e8%2FdriveItem&amp;w=1600&amp;oauth_token=bearer%20eyJ0eXAiOiJKV1QiLCJhbGciOiJSUzI1NiIsIng1dCI6Ik4tbEMwbi05REFMcXdodUhZbkhRNjNHZUNYYyIsImtpZCI6Ik4tbEMwbi05REFMcXdodUhZbkhRNjNHZUNYYyJ9.eyJhdWQiOiJodHRwczovL2Vhc3R1czEtbWVkaWFwLnN2Yy5tcyIsImlzcyI6Imh0dHBzOi8vc3RzLndpbmRvd3MubmV0LzEyZGQ4Y2QyLWM4ZWEtNGM1YS04NDQzLWZjMjJhOWM3ZjA3Yy8iLCJpYXQiOjE1NTIwNjk1NjYsIm5iZiI6MTU1MjA2OTU2NiwiZXhwIjoxNTUyMDczNDY2LCJhY3IiOiIxIiwiYWlvIjoiNDJKZ1lOaVU4bGFpSWNLVXdhczI2dTRWN3dPbnBzYWJUMndNVFZLeHNLNCs2OUNzNFFRQSIsImFtciI6WyJwd2QiLCJ3aWEiXSwiYXBwX2Rpc3BsYXluYW1lIjoiT2ZmaWNlIDM2NSBTaGFyZVBvaW50IE9ubGluZSIsImFwcGlkIjoiMDAwMDAwMDMtMDAwMC0wZmYxLWNlMDAtMDAwMDAwMDAwMDAwIiwiYXBwaWRhY3IiOiIyIiwiYXV0aF90aW1lIjoxNTUyMDY5ODY1LCJmYW1pbHlfbmFtZSI6IkxhbmdhbiIsImdpdmVuX25hbWUiOiJSZWJlY2NhIiwiaXBhZGRyIjoiMTYyLjI1MS4xMzQuMTMwIiwibmFtZSI6IlJlYmVjY2EgTGFuZ2FuIiwib2lkIjoiYjQyMjA0NDUtNDYwYi00NTJlLWI2NmEtNzZmYWFhNmQ1NTExIiwib25wcmVtX3NpZCI6IlMtMS01LTIxLTM2MzUyMDU3MzctNDI4OTM0OTczMC01NDg2NzE1MjEtNTg2NCIsInB1aWQiOiIxMDAzMDAwMEEyRTI2QUUyIiwic2NwIjoiU2l0ZXMubWFuYWdlLkFsbCIsInN1YiI6IlcxYWozYUM0b3JsMG5oRHdRN1Zhd1JfcHF0d203WXY0eUlMckpQSHg2VzQiLCJ0aWQiOiIxMmRkOGNkMi1jOGVhLTRjNWEtODQ0My1mYzIyYTljN2YwN2MiLCJ1bmlxdWVfbmFtZSI6InJsYW5nYW5AWU9VVEgtR1VJREFOQ0UuT1JHIiwidXBuIjoicmxhbmdhbkBZT1VUSC1HVUlEQU5DRS5PUkciLCJ1dGkiOiJwQkp5T2k0ZHUwT24tSVZUTWc4d0FBIiwidmVyIjoiMS4wIn0.lR-JJevjtuAZsGXs5TSb-rbIpToNFAk-HWch1-2uZWJCZqee2qzBRsC1chCazzMZmFrY76I8LhQ1lYmCUuUmbAA76x6_8AoytwVrco8j5jn6CwTx-zJXdzDJQpOTSpoRT2hPBzYUhHbEwSj1c27W5upcyHqsXDfP5sikrH-cphaPuTgPqQ3zO7q19X5fAvctZri29qAQY5QP7U-4WMxzG93_PyOkqjZnhJiNsP7CBqzUTC15eRDd1Y7YRPpvfePJqbESJGA7yVHjEUpUAKLa_Q5IDM0MHAvqUm-L3pvK-93Yh_77qKSZlTB-rcazh6mwd6gLh2L-TEMQIlbcvEJDIw">
            <a:extLst>
              <a:ext uri="{FF2B5EF4-FFF2-40B4-BE49-F238E27FC236}">
                <a16:creationId xmlns:a16="http://schemas.microsoft.com/office/drawing/2014/main" id="{F512E391-A8A7-4B62-97CF-CB0E4B7989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80"/>
          <a:stretch/>
        </p:blipFill>
        <p:spPr bwMode="auto">
          <a:xfrm>
            <a:off x="-333178" y="186330"/>
            <a:ext cx="12643185" cy="65359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24FA006-2B06-43DD-87FA-BA0A06D05A92}"/>
              </a:ext>
            </a:extLst>
          </p:cNvPr>
          <p:cNvSpPr/>
          <p:nvPr/>
        </p:nvSpPr>
        <p:spPr>
          <a:xfrm>
            <a:off x="6917635" y="-483705"/>
            <a:ext cx="6130455" cy="21627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A135519-B701-44A0-94A2-1ECA6E41BC87}"/>
              </a:ext>
            </a:extLst>
          </p:cNvPr>
          <p:cNvSpPr/>
          <p:nvPr/>
        </p:nvSpPr>
        <p:spPr>
          <a:xfrm>
            <a:off x="5838244" y="-483705"/>
            <a:ext cx="1079391" cy="9687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3769177-BBE3-4FEC-BCBD-0F0DE02D479E}"/>
              </a:ext>
            </a:extLst>
          </p:cNvPr>
          <p:cNvSpPr txBox="1"/>
          <p:nvPr/>
        </p:nvSpPr>
        <p:spPr>
          <a:xfrm>
            <a:off x="0" y="6488668"/>
            <a:ext cx="306494" cy="369332"/>
          </a:xfrm>
          <a:prstGeom prst="rect">
            <a:avLst/>
          </a:prstGeom>
          <a:noFill/>
        </p:spPr>
        <p:txBody>
          <a:bodyPr wrap="none" rtlCol="0">
            <a:spAutoFit/>
          </a:bodyPr>
          <a:lstStyle/>
          <a:p>
            <a:r>
              <a:rPr lang="en-US"/>
              <a:t>9</a:t>
            </a:r>
          </a:p>
        </p:txBody>
      </p:sp>
      <p:sp>
        <p:nvSpPr>
          <p:cNvPr id="3" name="Slide Number Placeholder 2">
            <a:extLst>
              <a:ext uri="{FF2B5EF4-FFF2-40B4-BE49-F238E27FC236}">
                <a16:creationId xmlns:a16="http://schemas.microsoft.com/office/drawing/2014/main" id="{A0A59B3C-EB54-4810-862A-2FEF2EF6E4E6}"/>
              </a:ext>
            </a:extLst>
          </p:cNvPr>
          <p:cNvSpPr>
            <a:spLocks noGrp="1"/>
          </p:cNvSpPr>
          <p:nvPr>
            <p:ph type="sldNum" sz="quarter" idx="12"/>
          </p:nvPr>
        </p:nvSpPr>
        <p:spPr/>
        <p:txBody>
          <a:bodyPr/>
          <a:lstStyle/>
          <a:p>
            <a:fld id="{A9E3D552-10A9-4EFE-A11D-2D47BC6DB068}" type="slidenum">
              <a:rPr lang="en-US" smtClean="0"/>
              <a:t>9</a:t>
            </a:fld>
            <a:endParaRPr lang="en-US"/>
          </a:p>
        </p:txBody>
      </p:sp>
    </p:spTree>
    <p:extLst>
      <p:ext uri="{BB962C8B-B14F-4D97-AF65-F5344CB8AC3E}">
        <p14:creationId xmlns:p14="http://schemas.microsoft.com/office/powerpoint/2010/main" val="894811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G_Overview_v1.1" id="{3F73B5A7-E543-C449-86FF-7A966864B80E}" vid="{CD1322B1-730D-3D4D-ACFB-4A78FD1D3945}"/>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7_Custom Design">
  <a:themeElements>
    <a:clrScheme name="Custom 2">
      <a:dk1>
        <a:srgbClr val="000000"/>
      </a:dk1>
      <a:lt1>
        <a:srgbClr val="FFFFFF"/>
      </a:lt1>
      <a:dk2>
        <a:srgbClr val="44546A"/>
      </a:dk2>
      <a:lt2>
        <a:srgbClr val="E7E6E6"/>
      </a:lt2>
      <a:accent1>
        <a:srgbClr val="379333"/>
      </a:accent1>
      <a:accent2>
        <a:srgbClr val="95D600"/>
      </a:accent2>
      <a:accent3>
        <a:srgbClr val="50C4D0"/>
      </a:accent3>
      <a:accent4>
        <a:srgbClr val="92278F"/>
      </a:accent4>
      <a:accent5>
        <a:srgbClr val="F05D59"/>
      </a:accent5>
      <a:accent6>
        <a:srgbClr val="5FBD76"/>
      </a:accent6>
      <a:hlink>
        <a:srgbClr val="000000"/>
      </a:hlink>
      <a:folHlink>
        <a:srgbClr val="9320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G_Overview_v1.1" id="{3F73B5A7-E543-C449-86FF-7A966864B80E}" vid="{71DF0F0E-F1BF-3248-A52A-CCF551A410E2}"/>
    </a:ext>
  </a:extLst>
</a:theme>
</file>

<file path=ppt/theme/theme4.xml><?xml version="1.0" encoding="utf-8"?>
<a:theme xmlns:a="http://schemas.openxmlformats.org/drawingml/2006/main" name="3_Custom Design">
  <a:themeElements>
    <a:clrScheme name="Custom 2">
      <a:dk1>
        <a:srgbClr val="000000"/>
      </a:dk1>
      <a:lt1>
        <a:srgbClr val="FFFFFF"/>
      </a:lt1>
      <a:dk2>
        <a:srgbClr val="44546A"/>
      </a:dk2>
      <a:lt2>
        <a:srgbClr val="E7E6E6"/>
      </a:lt2>
      <a:accent1>
        <a:srgbClr val="379333"/>
      </a:accent1>
      <a:accent2>
        <a:srgbClr val="95D600"/>
      </a:accent2>
      <a:accent3>
        <a:srgbClr val="50C4D0"/>
      </a:accent3>
      <a:accent4>
        <a:srgbClr val="92278F"/>
      </a:accent4>
      <a:accent5>
        <a:srgbClr val="F05D59"/>
      </a:accent5>
      <a:accent6>
        <a:srgbClr val="5FBD76"/>
      </a:accent6>
      <a:hlink>
        <a:srgbClr val="000000"/>
      </a:hlink>
      <a:folHlink>
        <a:srgbClr val="9320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G_Overview_v1.1" id="{3F73B5A7-E543-C449-86FF-7A966864B80E}" vid="{71DF0F0E-F1BF-3248-A52A-CCF551A410E2}"/>
    </a:ext>
  </a:extLst>
</a:theme>
</file>

<file path=ppt/theme/theme5.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Facet">
  <a:themeElements>
    <a:clrScheme name="Custom 8">
      <a:dk1>
        <a:sysClr val="windowText" lastClr="000000"/>
      </a:dk1>
      <a:lt1>
        <a:sysClr val="window" lastClr="FFFFFF"/>
      </a:lt1>
      <a:dk2>
        <a:srgbClr val="2C3C43"/>
      </a:dk2>
      <a:lt2>
        <a:srgbClr val="EBEBEB"/>
      </a:lt2>
      <a:accent1>
        <a:srgbClr val="54A021"/>
      </a:accent1>
      <a:accent2>
        <a:srgbClr val="67C529"/>
      </a:accent2>
      <a:accent3>
        <a:srgbClr val="E6B91E"/>
      </a:accent3>
      <a:accent4>
        <a:srgbClr val="E76618"/>
      </a:accent4>
      <a:accent5>
        <a:srgbClr val="C42F1A"/>
      </a:accent5>
      <a:accent6>
        <a:srgbClr val="918655"/>
      </a:accent6>
      <a:hlink>
        <a:srgbClr val="739A29"/>
      </a:hlink>
      <a:folHlink>
        <a:srgbClr val="4B5C2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5_Custom Design">
  <a:themeElements>
    <a:clrScheme name="Urban Labs Colors">
      <a:dk1>
        <a:sysClr val="windowText" lastClr="000000"/>
      </a:dk1>
      <a:lt1>
        <a:sysClr val="window" lastClr="FFFFFF"/>
      </a:lt1>
      <a:dk2>
        <a:srgbClr val="767676"/>
      </a:dk2>
      <a:lt2>
        <a:srgbClr val="D6D6CE"/>
      </a:lt2>
      <a:accent1>
        <a:srgbClr val="800000"/>
      </a:accent1>
      <a:accent2>
        <a:srgbClr val="725663"/>
      </a:accent2>
      <a:accent3>
        <a:srgbClr val="F8A429"/>
      </a:accent3>
      <a:accent4>
        <a:srgbClr val="5B96AD"/>
      </a:accent4>
      <a:accent5>
        <a:srgbClr val="C16622"/>
      </a:accent5>
      <a:accent6>
        <a:srgbClr val="AEB17E"/>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A002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none" rtlCol="0">
        <a:spAutoFit/>
      </a:bodyPr>
      <a:lstStyle>
        <a:defPPr>
          <a:defRPr smtClean="0">
            <a:solidFill>
              <a:srgbClr val="191918"/>
            </a:solidFill>
            <a:latin typeface="Graphik" charset="0"/>
            <a:ea typeface="Graphik" charset="0"/>
            <a:cs typeface="Graphik" charset="0"/>
          </a:defRPr>
        </a:defPPr>
      </a:lstStyle>
    </a:txDef>
  </a:objectDefaults>
  <a:extraClrSchemeLst/>
</a:theme>
</file>

<file path=ppt/theme/theme8.xml><?xml version="1.0" encoding="utf-8"?>
<a:theme xmlns:a="http://schemas.openxmlformats.org/drawingml/2006/main" name="2_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9.xml><?xml version="1.0" encoding="utf-8"?>
<a:theme xmlns:a="http://schemas.openxmlformats.org/drawingml/2006/main" name="Custom Design">
  <a:themeElements>
    <a:clrScheme name="Custom 2">
      <a:dk1>
        <a:srgbClr val="000000"/>
      </a:dk1>
      <a:lt1>
        <a:srgbClr val="FFFFFF"/>
      </a:lt1>
      <a:dk2>
        <a:srgbClr val="44546A"/>
      </a:dk2>
      <a:lt2>
        <a:srgbClr val="E7E6E6"/>
      </a:lt2>
      <a:accent1>
        <a:srgbClr val="379333"/>
      </a:accent1>
      <a:accent2>
        <a:srgbClr val="95D600"/>
      </a:accent2>
      <a:accent3>
        <a:srgbClr val="50C4D0"/>
      </a:accent3>
      <a:accent4>
        <a:srgbClr val="92278F"/>
      </a:accent4>
      <a:accent5>
        <a:srgbClr val="F05D59"/>
      </a:accent5>
      <a:accent6>
        <a:srgbClr val="5FBD76"/>
      </a:accent6>
      <a:hlink>
        <a:srgbClr val="000000"/>
      </a:hlink>
      <a:folHlink>
        <a:srgbClr val="9320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G_Overview_v1.1" id="{3F73B5A7-E543-C449-86FF-7A966864B80E}" vid="{71DF0F0E-F1BF-3248-A52A-CCF551A410E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534ad720-b311-4087-9cb4-6aceb4c56fb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2A288642A94EE4CBD175E3F8A17AFE8" ma:contentTypeVersion="18" ma:contentTypeDescription="Create a new document." ma:contentTypeScope="" ma:versionID="1cbae21779fc72d03dc30d015966e692">
  <xsd:schema xmlns:xsd="http://www.w3.org/2001/XMLSchema" xmlns:xs="http://www.w3.org/2001/XMLSchema" xmlns:p="http://schemas.microsoft.com/office/2006/metadata/properties" xmlns:ns3="534ad720-b311-4087-9cb4-6aceb4c56fb6" xmlns:ns4="3bd25f3b-3b10-4333-b1d3-5bff7b59370b" targetNamespace="http://schemas.microsoft.com/office/2006/metadata/properties" ma:root="true" ma:fieldsID="b296f8f463f2db4406bab1de5b8b9250" ns3:_="" ns4:_="">
    <xsd:import namespace="534ad720-b311-4087-9cb4-6aceb4c56fb6"/>
    <xsd:import namespace="3bd25f3b-3b10-4333-b1d3-5bff7b59370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ObjectDetectorVersions" minOccurs="0"/>
                <xsd:element ref="ns3:MediaServiceSystemTags" minOccurs="0"/>
                <xsd:element ref="ns3:MediaServiceSearchProperties"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4ad720-b311-4087-9cb4-6aceb4c56f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activity" ma:index="25"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d25f3b-3b10-4333-b1d3-5bff7b59370b"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SharingHintHash" ma:index="2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DEDF99-1E9B-4908-AE17-34D524EEE222}">
  <ds:schemaRefs>
    <ds:schemaRef ds:uri="3bd25f3b-3b10-4333-b1d3-5bff7b59370b"/>
    <ds:schemaRef ds:uri="534ad720-b311-4087-9cb4-6aceb4c56fb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9157783-5CEB-4268-8708-8188165CBC03}">
  <ds:schemaRefs>
    <ds:schemaRef ds:uri="http://schemas.microsoft.com/sharepoint/v3/contenttype/forms"/>
  </ds:schemaRefs>
</ds:datastoreItem>
</file>

<file path=customXml/itemProps3.xml><?xml version="1.0" encoding="utf-8"?>
<ds:datastoreItem xmlns:ds="http://schemas.openxmlformats.org/officeDocument/2006/customXml" ds:itemID="{90462C01-4F95-4DCA-92A4-90BFFC86707F}">
  <ds:schemaRefs>
    <ds:schemaRef ds:uri="3bd25f3b-3b10-4333-b1d3-5bff7b59370b"/>
    <ds:schemaRef ds:uri="534ad720-b311-4087-9cb4-6aceb4c56fb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44</TotalTime>
  <Words>2363</Words>
  <Application>Microsoft Office PowerPoint</Application>
  <PresentationFormat>Widescreen</PresentationFormat>
  <Paragraphs>426</Paragraphs>
  <Slides>38</Slides>
  <Notes>35</Notes>
  <HiddenSlides>0</HiddenSlides>
  <MMClips>0</MMClips>
  <ScaleCrop>false</ScaleCrop>
  <HeadingPairs>
    <vt:vector size="8" baseType="variant">
      <vt:variant>
        <vt:lpstr>Fonts Used</vt:lpstr>
      </vt:variant>
      <vt:variant>
        <vt:i4>16</vt:i4>
      </vt:variant>
      <vt:variant>
        <vt:lpstr>Theme</vt:lpstr>
      </vt:variant>
      <vt:variant>
        <vt:i4>11</vt:i4>
      </vt:variant>
      <vt:variant>
        <vt:lpstr>Embedded OLE Servers</vt:lpstr>
      </vt:variant>
      <vt:variant>
        <vt:i4>1</vt:i4>
      </vt:variant>
      <vt:variant>
        <vt:lpstr>Slide Titles</vt:lpstr>
      </vt:variant>
      <vt:variant>
        <vt:i4>38</vt:i4>
      </vt:variant>
    </vt:vector>
  </HeadingPairs>
  <TitlesOfParts>
    <vt:vector size="66" baseType="lpstr">
      <vt:lpstr>Aptos</vt:lpstr>
      <vt:lpstr>Aptos Display</vt:lpstr>
      <vt:lpstr>Arial</vt:lpstr>
      <vt:lpstr>Arial Black</vt:lpstr>
      <vt:lpstr>Calibri</vt:lpstr>
      <vt:lpstr>Calibri Light</vt:lpstr>
      <vt:lpstr>Forte</vt:lpstr>
      <vt:lpstr>Graphik Regular</vt:lpstr>
      <vt:lpstr>Passion One</vt:lpstr>
      <vt:lpstr>Raleway</vt:lpstr>
      <vt:lpstr>Raleway Black</vt:lpstr>
      <vt:lpstr>Raleway Medium</vt:lpstr>
      <vt:lpstr>Raleway SemiBold</vt:lpstr>
      <vt:lpstr>Times New Roman</vt:lpstr>
      <vt:lpstr>Trebuchet MS</vt:lpstr>
      <vt:lpstr>Wingdings 3</vt:lpstr>
      <vt:lpstr>Office Theme</vt:lpstr>
      <vt:lpstr>Facet</vt:lpstr>
      <vt:lpstr>7_Custom Design</vt:lpstr>
      <vt:lpstr>3_Custom Design</vt:lpstr>
      <vt:lpstr>6_Custom Design</vt:lpstr>
      <vt:lpstr>1_Facet</vt:lpstr>
      <vt:lpstr>5_Custom Design</vt:lpstr>
      <vt:lpstr>2_Facet</vt:lpstr>
      <vt:lpstr>Custom Design</vt:lpstr>
      <vt:lpstr>1_Custom Design</vt:lpstr>
      <vt:lpstr>1_Office Theme</vt:lpstr>
      <vt:lpstr>think-cell Slide</vt:lpstr>
      <vt:lpstr>PowerPoint Presentation</vt:lpstr>
      <vt:lpstr>Youth Guidance Mission &amp; Values</vt:lpstr>
      <vt:lpstr>Youth Guidance Programs</vt:lpstr>
      <vt:lpstr>Scaling to meet the need </vt:lpstr>
      <vt:lpstr>Working on Womanhood (WOW)</vt:lpstr>
      <vt:lpstr>Origins of the WOW program:  trauma-informed, school-based counseling model</vt:lpstr>
      <vt:lpstr>PowerPoint Presentation</vt:lpstr>
      <vt:lpstr>WOW Circles</vt:lpstr>
      <vt:lpstr>PowerPoint Presentation</vt:lpstr>
      <vt:lpstr>Theoretical Foundations</vt:lpstr>
      <vt:lpstr>Curriculum Major Themes</vt:lpstr>
      <vt:lpstr>PowerPoint Presentation</vt:lpstr>
      <vt:lpstr>WOW Counselors &amp; Training</vt:lpstr>
      <vt:lpstr>Program Components</vt:lpstr>
      <vt:lpstr>WOW External Research</vt:lpstr>
      <vt:lpstr>Mattering Matters</vt:lpstr>
      <vt:lpstr>WOW in Boston</vt:lpstr>
      <vt:lpstr>WOW Results in Boston</vt:lpstr>
      <vt:lpstr>WOW Results in Boston</vt:lpstr>
      <vt:lpstr>WOW featured in Harvard Public Health magazine</vt:lpstr>
      <vt:lpstr>PowerPoint Presentation</vt:lpstr>
      <vt:lpstr>PowerPoint Presentation</vt:lpstr>
      <vt:lpstr>Kansas City</vt:lpstr>
      <vt:lpstr>WOW in the Community</vt:lpstr>
      <vt:lpstr>Kansas City Glows</vt:lpstr>
      <vt:lpstr>PowerPoint Presentation</vt:lpstr>
      <vt:lpstr>PowerPoint Presentation</vt:lpstr>
      <vt:lpstr>For additional information about Youth Guidance programs: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WOW students started the year with mental health challenges; 2/3 of those at risk improved by the end of the year. SY23</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Alithea Casimir</dc:creator>
  <cp:lastModifiedBy>Tonya Harris</cp:lastModifiedBy>
  <cp:revision>19</cp:revision>
  <dcterms:created xsi:type="dcterms:W3CDTF">2024-03-15T03:56:31Z</dcterms:created>
  <dcterms:modified xsi:type="dcterms:W3CDTF">2024-03-22T19:02:25Z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0x010100F2A288642A94EE4CBD175E3F8A17AFE8</vt:lpwstr>
  </property>
</Properties>
</file>